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7"/>
  </p:notesMasterIdLst>
  <p:sldIdLst>
    <p:sldId id="256" r:id="rId2"/>
    <p:sldId id="287" r:id="rId3"/>
    <p:sldId id="295" r:id="rId4"/>
    <p:sldId id="537" r:id="rId5"/>
    <p:sldId id="291" r:id="rId6"/>
    <p:sldId id="538" r:id="rId7"/>
    <p:sldId id="541" r:id="rId8"/>
    <p:sldId id="294" r:id="rId9"/>
    <p:sldId id="292" r:id="rId10"/>
    <p:sldId id="297" r:id="rId11"/>
    <p:sldId id="257" r:id="rId12"/>
    <p:sldId id="272" r:id="rId13"/>
    <p:sldId id="265" r:id="rId14"/>
    <p:sldId id="282" r:id="rId15"/>
    <p:sldId id="276" r:id="rId16"/>
    <p:sldId id="258" r:id="rId17"/>
    <p:sldId id="303" r:id="rId18"/>
    <p:sldId id="259" r:id="rId19"/>
    <p:sldId id="261" r:id="rId20"/>
    <p:sldId id="262" r:id="rId21"/>
    <p:sldId id="283" r:id="rId22"/>
    <p:sldId id="267" r:id="rId23"/>
    <p:sldId id="268" r:id="rId24"/>
    <p:sldId id="273" r:id="rId25"/>
    <p:sldId id="539" r:id="rId26"/>
    <p:sldId id="277" r:id="rId27"/>
    <p:sldId id="279" r:id="rId28"/>
    <p:sldId id="278" r:id="rId29"/>
    <p:sldId id="307" r:id="rId30"/>
    <p:sldId id="528" r:id="rId31"/>
    <p:sldId id="311" r:id="rId32"/>
    <p:sldId id="527" r:id="rId33"/>
    <p:sldId id="308" r:id="rId34"/>
    <p:sldId id="526" r:id="rId35"/>
    <p:sldId id="530" r:id="rId36"/>
    <p:sldId id="309" r:id="rId37"/>
    <p:sldId id="280" r:id="rId38"/>
    <p:sldId id="286" r:id="rId39"/>
    <p:sldId id="529" r:id="rId40"/>
    <p:sldId id="536" r:id="rId41"/>
    <p:sldId id="525" r:id="rId42"/>
    <p:sldId id="531" r:id="rId43"/>
    <p:sldId id="535" r:id="rId44"/>
    <p:sldId id="284" r:id="rId45"/>
    <p:sldId id="52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derica Rossi" initials="F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49C"/>
    <a:srgbClr val="91CDE1"/>
    <a:srgbClr val="274542"/>
    <a:srgbClr val="5CA4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907" autoAdjust="0"/>
  </p:normalViewPr>
  <p:slideViewPr>
    <p:cSldViewPr snapToGrid="0">
      <p:cViewPr varScale="1">
        <p:scale>
          <a:sx n="41" d="100"/>
          <a:sy n="41" d="100"/>
        </p:scale>
        <p:origin x="36" y="480"/>
      </p:cViewPr>
      <p:guideLst>
        <p:guide orient="horz" pos="2160"/>
        <p:guide pos="3840"/>
      </p:guideLst>
    </p:cSldViewPr>
  </p:slideViewPr>
  <p:outlineViewPr>
    <p:cViewPr>
      <p:scale>
        <a:sx n="33" d="100"/>
        <a:sy n="33" d="100"/>
      </p:scale>
      <p:origin x="0" y="-98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hade val="58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411-4CAF-BFFB-303F83D3BD95}"/>
              </c:ext>
            </c:extLst>
          </c:dPt>
          <c:dPt>
            <c:idx val="1"/>
            <c:bubble3D val="0"/>
            <c:spPr>
              <a:solidFill>
                <a:schemeClr val="accent6">
                  <a:shade val="86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411-4CAF-BFFB-303F83D3BD95}"/>
              </c:ext>
            </c:extLst>
          </c:dPt>
          <c:dPt>
            <c:idx val="2"/>
            <c:bubble3D val="0"/>
            <c:spPr>
              <a:solidFill>
                <a:schemeClr val="accent6">
                  <a:tint val="86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411-4CAF-BFFB-303F83D3BD95}"/>
              </c:ext>
            </c:extLst>
          </c:dPt>
          <c:dPt>
            <c:idx val="3"/>
            <c:bubble3D val="0"/>
            <c:spPr>
              <a:solidFill>
                <a:schemeClr val="bg1">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A411-4CAF-BFFB-303F83D3BD95}"/>
              </c:ext>
            </c:extLst>
          </c:dPt>
          <c:dLbls>
            <c:dLbl>
              <c:idx val="0"/>
              <c:layout>
                <c:manualLayout>
                  <c:x val="-8.7223870326233396E-2"/>
                  <c:y val="0.13970059670397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411-4CAF-BFFB-303F83D3BD95}"/>
                </c:ext>
              </c:extLst>
            </c:dLbl>
            <c:dLbl>
              <c:idx val="1"/>
              <c:layout>
                <c:manualLayout>
                  <c:x val="-0.15140649363628"/>
                  <c:y val="-6.020712780083450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411-4CAF-BFFB-303F83D3BD95}"/>
                </c:ext>
              </c:extLst>
            </c:dLbl>
            <c:dLbl>
              <c:idx val="2"/>
              <c:layout>
                <c:manualLayout>
                  <c:x val="4.5119185984164499E-2"/>
                  <c:y val="-0.248982600022769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411-4CAF-BFFB-303F83D3BD9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3200" b="1" i="0" u="none" strike="noStrike" kern="1200" baseline="0">
                    <a:solidFill>
                      <a:schemeClr val="lt1"/>
                    </a:solidFill>
                    <a:latin typeface="Century Gothic" panose="020B0502020202020204" pitchFamily="34" charset="0"/>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Foglio1!$A$2:$A$5</c:f>
              <c:strCache>
                <c:ptCount val="4"/>
                <c:pt idx="0">
                  <c:v>derive from natural substances - primary metabolite</c:v>
                </c:pt>
                <c:pt idx="1">
                  <c:v>derive from natural substances - secondary metabolite</c:v>
                </c:pt>
                <c:pt idx="2">
                  <c:v>derive from synthetic molecules related to the plant world.</c:v>
                </c:pt>
                <c:pt idx="3">
                  <c:v>synthetic molecules</c:v>
                </c:pt>
              </c:strCache>
            </c:strRef>
          </c:cat>
          <c:val>
            <c:numRef>
              <c:f>Foglio1!$B$2:$B$5</c:f>
              <c:numCache>
                <c:formatCode>0%</c:formatCode>
                <c:ptCount val="4"/>
                <c:pt idx="0">
                  <c:v>0.12</c:v>
                </c:pt>
                <c:pt idx="1">
                  <c:v>0.28000000000000003</c:v>
                </c:pt>
                <c:pt idx="2">
                  <c:v>0.24</c:v>
                </c:pt>
                <c:pt idx="3">
                  <c:v>0.36</c:v>
                </c:pt>
              </c:numCache>
            </c:numRef>
          </c:val>
          <c:extLst>
            <c:ext xmlns:c16="http://schemas.microsoft.com/office/drawing/2014/chart" uri="{C3380CC4-5D6E-409C-BE32-E72D297353CC}">
              <c16:uniqueId val="{00000008-A411-4CAF-BFFB-303F83D3BD95}"/>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2666366855757805"/>
          <c:y val="0.151050411804903"/>
          <c:w val="0.37217031737786499"/>
          <c:h val="0.8368717408747220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rgbClr val="91CDE1"/>
        </a:gs>
        <a:gs pos="100000">
          <a:schemeClr val="bg1"/>
        </a:gs>
      </a:gsLst>
      <a:lin ang="5400000" scaled="1"/>
      <a:tileRect/>
    </a:gradFill>
    <a:ln w="9525" cap="flat" cmpd="sng" algn="ctr">
      <a:solidFill>
        <a:schemeClr val="dk1">
          <a:lumMod val="25000"/>
          <a:lumOff val="75000"/>
        </a:schemeClr>
      </a:solidFill>
      <a:round/>
    </a:ln>
    <a:effectLst/>
  </c:spPr>
  <c:txPr>
    <a:bodyPr/>
    <a:lstStyle/>
    <a:p>
      <a:pPr>
        <a:defRPr>
          <a:latin typeface="Century Gothic" panose="020B0502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E42CF6-3BF0-4E6F-85F9-861E5EAABD9D}" type="doc">
      <dgm:prSet loTypeId="urn:microsoft.com/office/officeart/2005/8/layout/bProcess2" loCatId="process" qsTypeId="urn:microsoft.com/office/officeart/2005/8/quickstyle/simple2" qsCatId="simple" csTypeId="urn:microsoft.com/office/officeart/2005/8/colors/accent1_2" csCatId="accent1" phldr="1"/>
      <dgm:spPr/>
      <dgm:t>
        <a:bodyPr/>
        <a:lstStyle/>
        <a:p>
          <a:endParaRPr lang="en-US"/>
        </a:p>
      </dgm:t>
    </dgm:pt>
    <dgm:pt modelId="{6640F91E-EEBA-4FE2-85CB-DB9BE0A941CC}">
      <dgm:prSet custT="1"/>
      <dgm:spPr/>
      <dgm:t>
        <a:bodyPr/>
        <a:lstStyle/>
        <a:p>
          <a:r>
            <a:rPr lang="pt-BR" sz="2000" noProof="0" dirty="0"/>
            <a:t>A proteção da história humana está ligada ao nosso habitat natural.</a:t>
          </a:r>
        </a:p>
      </dgm:t>
    </dgm:pt>
    <dgm:pt modelId="{90AAE367-8F88-4634-96F7-A2BA157D5A7A}" type="parTrans" cxnId="{22876F55-030E-4F81-A632-E7CDEA239C1E}">
      <dgm:prSet/>
      <dgm:spPr/>
      <dgm:t>
        <a:bodyPr/>
        <a:lstStyle/>
        <a:p>
          <a:endParaRPr lang="en-US"/>
        </a:p>
      </dgm:t>
    </dgm:pt>
    <dgm:pt modelId="{ED73067A-CB9E-4946-B9A9-163997A970D8}" type="sibTrans" cxnId="{22876F55-030E-4F81-A632-E7CDEA239C1E}">
      <dgm:prSet/>
      <dgm:spPr/>
      <dgm:t>
        <a:bodyPr/>
        <a:lstStyle/>
        <a:p>
          <a:endParaRPr lang="en-US"/>
        </a:p>
      </dgm:t>
    </dgm:pt>
    <dgm:pt modelId="{E6BDC270-A369-4CB0-9E9F-FDBB86A67D8E}">
      <dgm:prSet custT="1"/>
      <dgm:spPr>
        <a:solidFill>
          <a:srgbClr val="FFFF00"/>
        </a:solidFill>
      </dgm:spPr>
      <dgm:t>
        <a:bodyPr/>
        <a:lstStyle/>
        <a:p>
          <a:r>
            <a:rPr lang="pt-BR" sz="2200" noProof="0" dirty="0">
              <a:solidFill>
                <a:schemeClr val="tx1"/>
              </a:solidFill>
            </a:rPr>
            <a:t>Apenas quem protege o nosso passado pode nos guiar no futuro.</a:t>
          </a:r>
        </a:p>
      </dgm:t>
    </dgm:pt>
    <dgm:pt modelId="{D66AE6CD-CAFB-48B6-9913-591A04D8621F}" type="parTrans" cxnId="{83D6B3B7-1F8E-4751-821B-6FA1CC2DBF09}">
      <dgm:prSet/>
      <dgm:spPr/>
      <dgm:t>
        <a:bodyPr/>
        <a:lstStyle/>
        <a:p>
          <a:endParaRPr lang="en-US"/>
        </a:p>
      </dgm:t>
    </dgm:pt>
    <dgm:pt modelId="{9AE40200-7543-4961-9A2C-DC2E5CC4F383}" type="sibTrans" cxnId="{83D6B3B7-1F8E-4751-821B-6FA1CC2DBF09}">
      <dgm:prSet/>
      <dgm:spPr/>
      <dgm:t>
        <a:bodyPr/>
        <a:lstStyle/>
        <a:p>
          <a:endParaRPr lang="en-US"/>
        </a:p>
      </dgm:t>
    </dgm:pt>
    <dgm:pt modelId="{98F4794C-E78D-4ABD-9E26-BEFE56E0EF1B}">
      <dgm:prSet custT="1"/>
      <dgm:spPr>
        <a:solidFill>
          <a:srgbClr val="00B050"/>
        </a:solidFill>
      </dgm:spPr>
      <dgm:t>
        <a:bodyPr/>
        <a:lstStyle/>
        <a:p>
          <a:r>
            <a:rPr lang="pt-BR" sz="2000" noProof="0" dirty="0"/>
            <a:t>2/3 de todos os </a:t>
          </a:r>
          <a:r>
            <a:rPr lang="pt-BR" sz="2000" b="1" noProof="0" dirty="0"/>
            <a:t>recursos biológicos </a:t>
          </a:r>
          <a:r>
            <a:rPr lang="pt-BR" sz="2000" b="0" noProof="0" dirty="0"/>
            <a:t>do mundo estão em 17 </a:t>
          </a:r>
          <a:r>
            <a:rPr lang="pt-BR" sz="2000" b="1" noProof="0" dirty="0"/>
            <a:t>“países biológicos” </a:t>
          </a:r>
          <a:r>
            <a:rPr lang="pt-BR" sz="2000" b="0" noProof="0" dirty="0"/>
            <a:t>habitados pela maioria da população indígena do mundo.</a:t>
          </a:r>
          <a:endParaRPr lang="pt-BR" sz="2000" noProof="0" dirty="0"/>
        </a:p>
      </dgm:t>
    </dgm:pt>
    <dgm:pt modelId="{5074FE70-6042-4450-818E-2BB6D60C470E}" type="parTrans" cxnId="{52434BC9-9F81-43E6-A81F-5D6169F3A97F}">
      <dgm:prSet/>
      <dgm:spPr/>
      <dgm:t>
        <a:bodyPr/>
        <a:lstStyle/>
        <a:p>
          <a:endParaRPr lang="en-US"/>
        </a:p>
      </dgm:t>
    </dgm:pt>
    <dgm:pt modelId="{37DE2898-BEA2-4048-9EFC-706BEE5617D9}" type="sibTrans" cxnId="{52434BC9-9F81-43E6-A81F-5D6169F3A97F}">
      <dgm:prSet/>
      <dgm:spPr/>
      <dgm:t>
        <a:bodyPr/>
        <a:lstStyle/>
        <a:p>
          <a:endParaRPr lang="en-US"/>
        </a:p>
      </dgm:t>
    </dgm:pt>
    <dgm:pt modelId="{F371C3BC-B134-4368-89CD-09727E61A3D0}" type="pres">
      <dgm:prSet presAssocID="{C2E42CF6-3BF0-4E6F-85F9-861E5EAABD9D}" presName="diagram" presStyleCnt="0">
        <dgm:presLayoutVars>
          <dgm:dir/>
          <dgm:resizeHandles/>
        </dgm:presLayoutVars>
      </dgm:prSet>
      <dgm:spPr/>
    </dgm:pt>
    <dgm:pt modelId="{68DFB914-C1F2-4321-829B-8196F4579F8D}" type="pres">
      <dgm:prSet presAssocID="{6640F91E-EEBA-4FE2-85CB-DB9BE0A941CC}" presName="firstNode" presStyleLbl="node1" presStyleIdx="0" presStyleCnt="3" custScaleX="124268" custScaleY="133184" custLinFactNeighborX="1510" custLinFactNeighborY="-16511">
        <dgm:presLayoutVars>
          <dgm:bulletEnabled val="1"/>
        </dgm:presLayoutVars>
      </dgm:prSet>
      <dgm:spPr/>
    </dgm:pt>
    <dgm:pt modelId="{E6EFB21F-9073-4E0C-9CFF-24F5B82B8065}" type="pres">
      <dgm:prSet presAssocID="{ED73067A-CB9E-4946-B9A9-163997A970D8}" presName="sibTrans" presStyleLbl="sibTrans2D1" presStyleIdx="0" presStyleCnt="2"/>
      <dgm:spPr/>
    </dgm:pt>
    <dgm:pt modelId="{BA58B865-E501-4F35-B27D-AA19763EE2A2}" type="pres">
      <dgm:prSet presAssocID="{E6BDC270-A369-4CB0-9E9F-FDBB86A67D8E}" presName="middleNode" presStyleCnt="0"/>
      <dgm:spPr/>
    </dgm:pt>
    <dgm:pt modelId="{1AA61B9D-554F-41DD-BF78-B48250A9722C}" type="pres">
      <dgm:prSet presAssocID="{E6BDC270-A369-4CB0-9E9F-FDBB86A67D8E}" presName="padding" presStyleLbl="node1" presStyleIdx="0" presStyleCnt="3"/>
      <dgm:spPr/>
    </dgm:pt>
    <dgm:pt modelId="{80A1CDCC-21F8-416E-A5BE-BD28A6C67F0C}" type="pres">
      <dgm:prSet presAssocID="{E6BDC270-A369-4CB0-9E9F-FDBB86A67D8E}" presName="shape" presStyleLbl="node1" presStyleIdx="1" presStyleCnt="3" custScaleX="239852" custScaleY="166834">
        <dgm:presLayoutVars>
          <dgm:bulletEnabled val="1"/>
        </dgm:presLayoutVars>
      </dgm:prSet>
      <dgm:spPr/>
    </dgm:pt>
    <dgm:pt modelId="{783AC7E8-22F0-45D8-B74C-CC6E0D550E33}" type="pres">
      <dgm:prSet presAssocID="{9AE40200-7543-4961-9A2C-DC2E5CC4F383}" presName="sibTrans" presStyleLbl="sibTrans2D1" presStyleIdx="1" presStyleCnt="2"/>
      <dgm:spPr/>
    </dgm:pt>
    <dgm:pt modelId="{999B024A-61D1-430C-8DC1-110459134F27}" type="pres">
      <dgm:prSet presAssocID="{98F4794C-E78D-4ABD-9E26-BEFE56E0EF1B}" presName="lastNode" presStyleLbl="node1" presStyleIdx="2" presStyleCnt="3" custScaleX="196938" custScaleY="155069">
        <dgm:presLayoutVars>
          <dgm:bulletEnabled val="1"/>
        </dgm:presLayoutVars>
      </dgm:prSet>
      <dgm:spPr/>
    </dgm:pt>
  </dgm:ptLst>
  <dgm:cxnLst>
    <dgm:cxn modelId="{252B5D35-CA1D-431E-A2A0-6160E67E1F3F}" type="presOf" srcId="{E6BDC270-A369-4CB0-9E9F-FDBB86A67D8E}" destId="{80A1CDCC-21F8-416E-A5BE-BD28A6C67F0C}" srcOrd="0" destOrd="0" presId="urn:microsoft.com/office/officeart/2005/8/layout/bProcess2"/>
    <dgm:cxn modelId="{AF0ACD6A-2849-48B2-AB29-65AF519BD0D2}" type="presOf" srcId="{98F4794C-E78D-4ABD-9E26-BEFE56E0EF1B}" destId="{999B024A-61D1-430C-8DC1-110459134F27}" srcOrd="0" destOrd="0" presId="urn:microsoft.com/office/officeart/2005/8/layout/bProcess2"/>
    <dgm:cxn modelId="{22876F55-030E-4F81-A632-E7CDEA239C1E}" srcId="{C2E42CF6-3BF0-4E6F-85F9-861E5EAABD9D}" destId="{6640F91E-EEBA-4FE2-85CB-DB9BE0A941CC}" srcOrd="0" destOrd="0" parTransId="{90AAE367-8F88-4634-96F7-A2BA157D5A7A}" sibTransId="{ED73067A-CB9E-4946-B9A9-163997A970D8}"/>
    <dgm:cxn modelId="{44BDBEA1-05B0-4747-A18C-A222CCA9087F}" type="presOf" srcId="{C2E42CF6-3BF0-4E6F-85F9-861E5EAABD9D}" destId="{F371C3BC-B134-4368-89CD-09727E61A3D0}" srcOrd="0" destOrd="0" presId="urn:microsoft.com/office/officeart/2005/8/layout/bProcess2"/>
    <dgm:cxn modelId="{78BDA9A7-DD1B-4995-9D47-5EAB65A75E9D}" type="presOf" srcId="{6640F91E-EEBA-4FE2-85CB-DB9BE0A941CC}" destId="{68DFB914-C1F2-4321-829B-8196F4579F8D}" srcOrd="0" destOrd="0" presId="urn:microsoft.com/office/officeart/2005/8/layout/bProcess2"/>
    <dgm:cxn modelId="{9FECA2B6-6E10-4E28-90AB-5D1B8B3C583E}" type="presOf" srcId="{ED73067A-CB9E-4946-B9A9-163997A970D8}" destId="{E6EFB21F-9073-4E0C-9CFF-24F5B82B8065}" srcOrd="0" destOrd="0" presId="urn:microsoft.com/office/officeart/2005/8/layout/bProcess2"/>
    <dgm:cxn modelId="{83D6B3B7-1F8E-4751-821B-6FA1CC2DBF09}" srcId="{C2E42CF6-3BF0-4E6F-85F9-861E5EAABD9D}" destId="{E6BDC270-A369-4CB0-9E9F-FDBB86A67D8E}" srcOrd="1" destOrd="0" parTransId="{D66AE6CD-CAFB-48B6-9913-591A04D8621F}" sibTransId="{9AE40200-7543-4961-9A2C-DC2E5CC4F383}"/>
    <dgm:cxn modelId="{22CE37BE-4183-4376-9EE9-3FB5EF28AEE1}" type="presOf" srcId="{9AE40200-7543-4961-9A2C-DC2E5CC4F383}" destId="{783AC7E8-22F0-45D8-B74C-CC6E0D550E33}" srcOrd="0" destOrd="0" presId="urn:microsoft.com/office/officeart/2005/8/layout/bProcess2"/>
    <dgm:cxn modelId="{52434BC9-9F81-43E6-A81F-5D6169F3A97F}" srcId="{C2E42CF6-3BF0-4E6F-85F9-861E5EAABD9D}" destId="{98F4794C-E78D-4ABD-9E26-BEFE56E0EF1B}" srcOrd="2" destOrd="0" parTransId="{5074FE70-6042-4450-818E-2BB6D60C470E}" sibTransId="{37DE2898-BEA2-4048-9EFC-706BEE5617D9}"/>
    <dgm:cxn modelId="{F38B9E67-CC15-482E-B94B-FCDE28240FFE}" type="presParOf" srcId="{F371C3BC-B134-4368-89CD-09727E61A3D0}" destId="{68DFB914-C1F2-4321-829B-8196F4579F8D}" srcOrd="0" destOrd="0" presId="urn:microsoft.com/office/officeart/2005/8/layout/bProcess2"/>
    <dgm:cxn modelId="{324FEB33-A5FD-4734-A026-C8F912319AF9}" type="presParOf" srcId="{F371C3BC-B134-4368-89CD-09727E61A3D0}" destId="{E6EFB21F-9073-4E0C-9CFF-24F5B82B8065}" srcOrd="1" destOrd="0" presId="urn:microsoft.com/office/officeart/2005/8/layout/bProcess2"/>
    <dgm:cxn modelId="{C3AA1274-98A1-4C92-9EC0-1C2B0D634E9F}" type="presParOf" srcId="{F371C3BC-B134-4368-89CD-09727E61A3D0}" destId="{BA58B865-E501-4F35-B27D-AA19763EE2A2}" srcOrd="2" destOrd="0" presId="urn:microsoft.com/office/officeart/2005/8/layout/bProcess2"/>
    <dgm:cxn modelId="{49D23BE3-E779-4CA1-9EC4-764AC6DB597E}" type="presParOf" srcId="{BA58B865-E501-4F35-B27D-AA19763EE2A2}" destId="{1AA61B9D-554F-41DD-BF78-B48250A9722C}" srcOrd="0" destOrd="0" presId="urn:microsoft.com/office/officeart/2005/8/layout/bProcess2"/>
    <dgm:cxn modelId="{7E663764-CAA5-4ECB-8888-9F21BB1165AC}" type="presParOf" srcId="{BA58B865-E501-4F35-B27D-AA19763EE2A2}" destId="{80A1CDCC-21F8-416E-A5BE-BD28A6C67F0C}" srcOrd="1" destOrd="0" presId="urn:microsoft.com/office/officeart/2005/8/layout/bProcess2"/>
    <dgm:cxn modelId="{8D4BB528-BB92-4BEC-8E56-33C9DBC1AC20}" type="presParOf" srcId="{F371C3BC-B134-4368-89CD-09727E61A3D0}" destId="{783AC7E8-22F0-45D8-B74C-CC6E0D550E33}" srcOrd="3" destOrd="0" presId="urn:microsoft.com/office/officeart/2005/8/layout/bProcess2"/>
    <dgm:cxn modelId="{E8F20A7E-DBF3-4D89-BB9A-DB88C9557ADB}" type="presParOf" srcId="{F371C3BC-B134-4368-89CD-09727E61A3D0}" destId="{999B024A-61D1-430C-8DC1-110459134F27}" srcOrd="4"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9015BB-F802-4D1F-B5D6-157852393FDF}" type="doc">
      <dgm:prSet loTypeId="urn:microsoft.com/office/officeart/2005/8/layout/process2" loCatId="process" qsTypeId="urn:microsoft.com/office/officeart/2005/8/quickstyle/simple1" qsCatId="simple" csTypeId="urn:microsoft.com/office/officeart/2005/8/colors/colorful5" csCatId="colorful" phldr="1"/>
      <dgm:spPr/>
      <dgm:t>
        <a:bodyPr/>
        <a:lstStyle/>
        <a:p>
          <a:endParaRPr lang="en-GB"/>
        </a:p>
      </dgm:t>
    </dgm:pt>
    <dgm:pt modelId="{2B38199D-FA69-4AE5-9CAC-44160F54B58B}">
      <dgm:prSet phldrT="[Testo]" custT="1"/>
      <dgm:spPr/>
      <dgm:t>
        <a:bodyPr/>
        <a:lstStyle/>
        <a:p>
          <a:r>
            <a:rPr lang="pt-BR" sz="1900" noProof="0" dirty="0"/>
            <a:t>Uma parte de uma planta</a:t>
          </a:r>
        </a:p>
        <a:p>
          <a:r>
            <a:rPr lang="pt-BR" sz="1200" noProof="0" dirty="0"/>
            <a:t>(raízes, folhas, tronco, sementes…)</a:t>
          </a:r>
          <a:endParaRPr lang="pt-BR" sz="1900" noProof="0" dirty="0"/>
        </a:p>
      </dgm:t>
    </dgm:pt>
    <dgm:pt modelId="{8A50096A-685E-43AE-A138-D9D95B8CD438}" type="parTrans" cxnId="{2EF2048C-2511-4928-997B-0D0A088AFCAC}">
      <dgm:prSet/>
      <dgm:spPr/>
      <dgm:t>
        <a:bodyPr/>
        <a:lstStyle/>
        <a:p>
          <a:endParaRPr lang="en-GB"/>
        </a:p>
      </dgm:t>
    </dgm:pt>
    <dgm:pt modelId="{BF8D824F-B99B-4BB6-B1E4-497786866C9C}" type="sibTrans" cxnId="{2EF2048C-2511-4928-997B-0D0A088AFCAC}">
      <dgm:prSet/>
      <dgm:spPr/>
      <dgm:t>
        <a:bodyPr/>
        <a:lstStyle/>
        <a:p>
          <a:endParaRPr lang="en-GB"/>
        </a:p>
      </dgm:t>
    </dgm:pt>
    <dgm:pt modelId="{006F161A-4F74-416B-9260-98254CB881AB}">
      <dgm:prSet phldrT="[Testo]"/>
      <dgm:spPr/>
      <dgm:t>
        <a:bodyPr/>
        <a:lstStyle/>
        <a:p>
          <a:r>
            <a:rPr lang="pt-BR" b="1" noProof="0" dirty="0"/>
            <a:t>1 </a:t>
          </a:r>
          <a:r>
            <a:rPr lang="pt-BR" noProof="0" dirty="0"/>
            <a:t>molécula é isolada</a:t>
          </a:r>
        </a:p>
      </dgm:t>
    </dgm:pt>
    <dgm:pt modelId="{DF570477-E6CF-42AD-8CF2-53E29B997307}" type="parTrans" cxnId="{D8E09E2D-4614-45DD-B743-8811CC04A9B7}">
      <dgm:prSet/>
      <dgm:spPr/>
      <dgm:t>
        <a:bodyPr/>
        <a:lstStyle/>
        <a:p>
          <a:endParaRPr lang="en-GB"/>
        </a:p>
      </dgm:t>
    </dgm:pt>
    <dgm:pt modelId="{9411636C-CB72-4750-9D1B-ED0E88A1A2C8}" type="sibTrans" cxnId="{D8E09E2D-4614-45DD-B743-8811CC04A9B7}">
      <dgm:prSet/>
      <dgm:spPr/>
      <dgm:t>
        <a:bodyPr/>
        <a:lstStyle/>
        <a:p>
          <a:endParaRPr lang="en-GB"/>
        </a:p>
      </dgm:t>
    </dgm:pt>
    <dgm:pt modelId="{8BB50127-519A-4B96-8185-E5E09D15BC8B}">
      <dgm:prSet phldrT="[Testo]"/>
      <dgm:spPr/>
      <dgm:t>
        <a:bodyPr/>
        <a:lstStyle/>
        <a:p>
          <a:r>
            <a:rPr lang="pt-BR" noProof="0" dirty="0"/>
            <a:t>Para ser usada </a:t>
          </a:r>
          <a:r>
            <a:rPr lang="pt-BR" b="1" noProof="0" dirty="0"/>
            <a:t>apenas</a:t>
          </a:r>
          <a:r>
            <a:rPr lang="pt-BR" noProof="0" dirty="0"/>
            <a:t> em </a:t>
          </a:r>
          <a:r>
            <a:rPr lang="pt-BR" b="1" noProof="0" dirty="0"/>
            <a:t>1</a:t>
          </a:r>
          <a:r>
            <a:rPr lang="pt-BR" noProof="0" dirty="0"/>
            <a:t> setor terapêutico</a:t>
          </a:r>
        </a:p>
      </dgm:t>
    </dgm:pt>
    <dgm:pt modelId="{601EF4BE-0197-4C60-A2F9-5CC51A19FB65}" type="parTrans" cxnId="{67CDDBB5-93AD-401F-9F43-73BA54BE12EF}">
      <dgm:prSet/>
      <dgm:spPr/>
      <dgm:t>
        <a:bodyPr/>
        <a:lstStyle/>
        <a:p>
          <a:endParaRPr lang="en-GB"/>
        </a:p>
      </dgm:t>
    </dgm:pt>
    <dgm:pt modelId="{E1210AB8-3FB4-4AF5-8B31-3BF12628850B}" type="sibTrans" cxnId="{67CDDBB5-93AD-401F-9F43-73BA54BE12EF}">
      <dgm:prSet/>
      <dgm:spPr/>
      <dgm:t>
        <a:bodyPr/>
        <a:lstStyle/>
        <a:p>
          <a:endParaRPr lang="en-GB"/>
        </a:p>
      </dgm:t>
    </dgm:pt>
    <dgm:pt modelId="{E422A3E8-5C6F-4A00-BAEC-FB97D04F2608}" type="pres">
      <dgm:prSet presAssocID="{F79015BB-F802-4D1F-B5D6-157852393FDF}" presName="linearFlow" presStyleCnt="0">
        <dgm:presLayoutVars>
          <dgm:resizeHandles val="exact"/>
        </dgm:presLayoutVars>
      </dgm:prSet>
      <dgm:spPr/>
    </dgm:pt>
    <dgm:pt modelId="{5C9C96FF-BD92-4B4F-A907-4EACF90F5E7E}" type="pres">
      <dgm:prSet presAssocID="{2B38199D-FA69-4AE5-9CAC-44160F54B58B}" presName="node" presStyleLbl="node1" presStyleIdx="0" presStyleCnt="3">
        <dgm:presLayoutVars>
          <dgm:bulletEnabled val="1"/>
        </dgm:presLayoutVars>
      </dgm:prSet>
      <dgm:spPr/>
    </dgm:pt>
    <dgm:pt modelId="{D9089AB2-9EDF-43C2-ABE5-04DEB04AEAA6}" type="pres">
      <dgm:prSet presAssocID="{BF8D824F-B99B-4BB6-B1E4-497786866C9C}" presName="sibTrans" presStyleLbl="sibTrans2D1" presStyleIdx="0" presStyleCnt="2"/>
      <dgm:spPr/>
    </dgm:pt>
    <dgm:pt modelId="{739E595C-87E6-4D3A-8030-DB6F46DE1D22}" type="pres">
      <dgm:prSet presAssocID="{BF8D824F-B99B-4BB6-B1E4-497786866C9C}" presName="connectorText" presStyleLbl="sibTrans2D1" presStyleIdx="0" presStyleCnt="2"/>
      <dgm:spPr/>
    </dgm:pt>
    <dgm:pt modelId="{9F16B8A0-551D-417E-8CF8-742046580C92}" type="pres">
      <dgm:prSet presAssocID="{006F161A-4F74-416B-9260-98254CB881AB}" presName="node" presStyleLbl="node1" presStyleIdx="1" presStyleCnt="3">
        <dgm:presLayoutVars>
          <dgm:bulletEnabled val="1"/>
        </dgm:presLayoutVars>
      </dgm:prSet>
      <dgm:spPr/>
    </dgm:pt>
    <dgm:pt modelId="{70A0F0B8-8ADE-401B-81D1-3046EC15FBFE}" type="pres">
      <dgm:prSet presAssocID="{9411636C-CB72-4750-9D1B-ED0E88A1A2C8}" presName="sibTrans" presStyleLbl="sibTrans2D1" presStyleIdx="1" presStyleCnt="2"/>
      <dgm:spPr/>
    </dgm:pt>
    <dgm:pt modelId="{FE037078-83FA-4BDD-9EBD-A48122AF5453}" type="pres">
      <dgm:prSet presAssocID="{9411636C-CB72-4750-9D1B-ED0E88A1A2C8}" presName="connectorText" presStyleLbl="sibTrans2D1" presStyleIdx="1" presStyleCnt="2"/>
      <dgm:spPr/>
    </dgm:pt>
    <dgm:pt modelId="{1499DB4C-264B-4808-8508-174F748185D8}" type="pres">
      <dgm:prSet presAssocID="{8BB50127-519A-4B96-8185-E5E09D15BC8B}" presName="node" presStyleLbl="node1" presStyleIdx="2" presStyleCnt="3">
        <dgm:presLayoutVars>
          <dgm:bulletEnabled val="1"/>
        </dgm:presLayoutVars>
      </dgm:prSet>
      <dgm:spPr/>
    </dgm:pt>
  </dgm:ptLst>
  <dgm:cxnLst>
    <dgm:cxn modelId="{C6443E07-41C8-4612-8A35-F5FE51C6E249}" type="presOf" srcId="{006F161A-4F74-416B-9260-98254CB881AB}" destId="{9F16B8A0-551D-417E-8CF8-742046580C92}" srcOrd="0" destOrd="0" presId="urn:microsoft.com/office/officeart/2005/8/layout/process2"/>
    <dgm:cxn modelId="{87122E1B-B97A-4A18-A9E8-48B6A10CF467}" type="presOf" srcId="{F79015BB-F802-4D1F-B5D6-157852393FDF}" destId="{E422A3E8-5C6F-4A00-BAEC-FB97D04F2608}" srcOrd="0" destOrd="0" presId="urn:microsoft.com/office/officeart/2005/8/layout/process2"/>
    <dgm:cxn modelId="{D8E09E2D-4614-45DD-B743-8811CC04A9B7}" srcId="{F79015BB-F802-4D1F-B5D6-157852393FDF}" destId="{006F161A-4F74-416B-9260-98254CB881AB}" srcOrd="1" destOrd="0" parTransId="{DF570477-E6CF-42AD-8CF2-53E29B997307}" sibTransId="{9411636C-CB72-4750-9D1B-ED0E88A1A2C8}"/>
    <dgm:cxn modelId="{66176C52-C083-4B63-B07E-F5CA38CD6E72}" type="presOf" srcId="{BF8D824F-B99B-4BB6-B1E4-497786866C9C}" destId="{D9089AB2-9EDF-43C2-ABE5-04DEB04AEAA6}" srcOrd="0" destOrd="0" presId="urn:microsoft.com/office/officeart/2005/8/layout/process2"/>
    <dgm:cxn modelId="{C7295652-FFC4-4242-A79B-4886C91AB50E}" type="presOf" srcId="{8BB50127-519A-4B96-8185-E5E09D15BC8B}" destId="{1499DB4C-264B-4808-8508-174F748185D8}" srcOrd="0" destOrd="0" presId="urn:microsoft.com/office/officeart/2005/8/layout/process2"/>
    <dgm:cxn modelId="{2EF2048C-2511-4928-997B-0D0A088AFCAC}" srcId="{F79015BB-F802-4D1F-B5D6-157852393FDF}" destId="{2B38199D-FA69-4AE5-9CAC-44160F54B58B}" srcOrd="0" destOrd="0" parTransId="{8A50096A-685E-43AE-A138-D9D95B8CD438}" sibTransId="{BF8D824F-B99B-4BB6-B1E4-497786866C9C}"/>
    <dgm:cxn modelId="{F0B0E9A3-9C14-4972-8AB7-BF6905FD3B45}" type="presOf" srcId="{BF8D824F-B99B-4BB6-B1E4-497786866C9C}" destId="{739E595C-87E6-4D3A-8030-DB6F46DE1D22}" srcOrd="1" destOrd="0" presId="urn:microsoft.com/office/officeart/2005/8/layout/process2"/>
    <dgm:cxn modelId="{67CDDBB5-93AD-401F-9F43-73BA54BE12EF}" srcId="{F79015BB-F802-4D1F-B5D6-157852393FDF}" destId="{8BB50127-519A-4B96-8185-E5E09D15BC8B}" srcOrd="2" destOrd="0" parTransId="{601EF4BE-0197-4C60-A2F9-5CC51A19FB65}" sibTransId="{E1210AB8-3FB4-4AF5-8B31-3BF12628850B}"/>
    <dgm:cxn modelId="{615D7FD5-33F0-4481-9C5B-4D186859AA6D}" type="presOf" srcId="{9411636C-CB72-4750-9D1B-ED0E88A1A2C8}" destId="{FE037078-83FA-4BDD-9EBD-A48122AF5453}" srcOrd="1" destOrd="0" presId="urn:microsoft.com/office/officeart/2005/8/layout/process2"/>
    <dgm:cxn modelId="{296363E5-5C0A-4DE9-A1D8-DE1274366DCE}" type="presOf" srcId="{9411636C-CB72-4750-9D1B-ED0E88A1A2C8}" destId="{70A0F0B8-8ADE-401B-81D1-3046EC15FBFE}" srcOrd="0" destOrd="0" presId="urn:microsoft.com/office/officeart/2005/8/layout/process2"/>
    <dgm:cxn modelId="{1CE393EF-82EA-40E2-ADBF-98ACB7F3EC31}" type="presOf" srcId="{2B38199D-FA69-4AE5-9CAC-44160F54B58B}" destId="{5C9C96FF-BD92-4B4F-A907-4EACF90F5E7E}" srcOrd="0" destOrd="0" presId="urn:microsoft.com/office/officeart/2005/8/layout/process2"/>
    <dgm:cxn modelId="{8288EAB3-2A70-4055-8DC8-43EE36E6E911}" type="presParOf" srcId="{E422A3E8-5C6F-4A00-BAEC-FB97D04F2608}" destId="{5C9C96FF-BD92-4B4F-A907-4EACF90F5E7E}" srcOrd="0" destOrd="0" presId="urn:microsoft.com/office/officeart/2005/8/layout/process2"/>
    <dgm:cxn modelId="{6661CBF8-AC41-43A8-B118-A6E1F0BEB847}" type="presParOf" srcId="{E422A3E8-5C6F-4A00-BAEC-FB97D04F2608}" destId="{D9089AB2-9EDF-43C2-ABE5-04DEB04AEAA6}" srcOrd="1" destOrd="0" presId="urn:microsoft.com/office/officeart/2005/8/layout/process2"/>
    <dgm:cxn modelId="{33C1777D-6C04-4C60-891D-B9AA07379817}" type="presParOf" srcId="{D9089AB2-9EDF-43C2-ABE5-04DEB04AEAA6}" destId="{739E595C-87E6-4D3A-8030-DB6F46DE1D22}" srcOrd="0" destOrd="0" presId="urn:microsoft.com/office/officeart/2005/8/layout/process2"/>
    <dgm:cxn modelId="{F9C71A41-CD6C-401C-8517-08AED3662CAC}" type="presParOf" srcId="{E422A3E8-5C6F-4A00-BAEC-FB97D04F2608}" destId="{9F16B8A0-551D-417E-8CF8-742046580C92}" srcOrd="2" destOrd="0" presId="urn:microsoft.com/office/officeart/2005/8/layout/process2"/>
    <dgm:cxn modelId="{318EB1AE-090B-48A3-A6E8-0E1BE6F8900D}" type="presParOf" srcId="{E422A3E8-5C6F-4A00-BAEC-FB97D04F2608}" destId="{70A0F0B8-8ADE-401B-81D1-3046EC15FBFE}" srcOrd="3" destOrd="0" presId="urn:microsoft.com/office/officeart/2005/8/layout/process2"/>
    <dgm:cxn modelId="{F2AA5ACA-88B0-4479-9E87-2A91D480863F}" type="presParOf" srcId="{70A0F0B8-8ADE-401B-81D1-3046EC15FBFE}" destId="{FE037078-83FA-4BDD-9EBD-A48122AF5453}" srcOrd="0" destOrd="0" presId="urn:microsoft.com/office/officeart/2005/8/layout/process2"/>
    <dgm:cxn modelId="{6B1A0ED3-2847-40E4-85BB-4F39CEACC2A8}" type="presParOf" srcId="{E422A3E8-5C6F-4A00-BAEC-FB97D04F2608}" destId="{1499DB4C-264B-4808-8508-174F748185D8}"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924A80-37A6-4E9D-88C5-75C095E47E50}" type="doc">
      <dgm:prSet loTypeId="urn:microsoft.com/office/officeart/2005/8/layout/hierarchy6" loCatId="hierarchy" qsTypeId="urn:microsoft.com/office/officeart/2005/8/quickstyle/simple1" qsCatId="simple" csTypeId="urn:microsoft.com/office/officeart/2005/8/colors/accent5_3" csCatId="accent5" phldr="1"/>
      <dgm:spPr/>
      <dgm:t>
        <a:bodyPr/>
        <a:lstStyle/>
        <a:p>
          <a:endParaRPr lang="en-GB"/>
        </a:p>
      </dgm:t>
    </dgm:pt>
    <dgm:pt modelId="{C68FCB65-F304-4C17-A186-14083592CAFF}">
      <dgm:prSet phldrT="[Testo]" custT="1"/>
      <dgm:spPr/>
      <dgm:t>
        <a:bodyPr/>
        <a:lstStyle/>
        <a:p>
          <a:r>
            <a:rPr lang="pt-BR" sz="2000" noProof="0" dirty="0"/>
            <a:t>Planta interessante</a:t>
          </a:r>
        </a:p>
        <a:p>
          <a:r>
            <a:rPr lang="pt-BR" sz="1400" noProof="0" dirty="0"/>
            <a:t>(todas as partes)</a:t>
          </a:r>
        </a:p>
      </dgm:t>
    </dgm:pt>
    <dgm:pt modelId="{3C4EF62B-3881-4274-A4BA-2D59C1229FA3}" type="parTrans" cxnId="{CB2E5066-DB71-4775-9D1D-B8BF10B3F747}">
      <dgm:prSet/>
      <dgm:spPr/>
      <dgm:t>
        <a:bodyPr/>
        <a:lstStyle/>
        <a:p>
          <a:endParaRPr lang="en-GB"/>
        </a:p>
      </dgm:t>
    </dgm:pt>
    <dgm:pt modelId="{94164F35-555D-41EE-B2FF-BCEBDEEC6957}" type="sibTrans" cxnId="{CB2E5066-DB71-4775-9D1D-B8BF10B3F747}">
      <dgm:prSet/>
      <dgm:spPr/>
      <dgm:t>
        <a:bodyPr/>
        <a:lstStyle/>
        <a:p>
          <a:endParaRPr lang="en-GB"/>
        </a:p>
      </dgm:t>
    </dgm:pt>
    <dgm:pt modelId="{27368B4E-0B34-4BBB-B7ED-81A63D1B8177}">
      <dgm:prSet phldrT="[Testo]"/>
      <dgm:spPr/>
      <dgm:t>
        <a:bodyPr/>
        <a:lstStyle/>
        <a:p>
          <a:r>
            <a:rPr lang="pt-BR" noProof="0" dirty="0"/>
            <a:t>Molécula interessante</a:t>
          </a:r>
        </a:p>
        <a:p>
          <a:r>
            <a:rPr lang="pt-BR" dirty="0"/>
            <a:t>2</a:t>
          </a:r>
        </a:p>
      </dgm:t>
    </dgm:pt>
    <dgm:pt modelId="{C8084BE1-B9BA-4723-A038-15AFE1C35C9D}" type="parTrans" cxnId="{3DA01F1F-50B7-4AEA-8719-3923A9414C2D}">
      <dgm:prSet/>
      <dgm:spPr/>
      <dgm:t>
        <a:bodyPr/>
        <a:lstStyle/>
        <a:p>
          <a:endParaRPr lang="en-GB"/>
        </a:p>
      </dgm:t>
    </dgm:pt>
    <dgm:pt modelId="{A8FAE9FE-F647-4304-8BF3-2CE753721DD2}" type="sibTrans" cxnId="{3DA01F1F-50B7-4AEA-8719-3923A9414C2D}">
      <dgm:prSet/>
      <dgm:spPr/>
      <dgm:t>
        <a:bodyPr/>
        <a:lstStyle/>
        <a:p>
          <a:endParaRPr lang="en-GB"/>
        </a:p>
      </dgm:t>
    </dgm:pt>
    <dgm:pt modelId="{290656E0-2309-42AD-9C16-7C89E3CE1477}">
      <dgm:prSet phldrT="[Testo]"/>
      <dgm:spPr/>
      <dgm:t>
        <a:bodyPr/>
        <a:lstStyle/>
        <a:p>
          <a:r>
            <a:rPr lang="pt-BR" noProof="0" dirty="0"/>
            <a:t>Setor terapêutico</a:t>
          </a:r>
        </a:p>
        <a:p>
          <a:r>
            <a:rPr lang="pt-BR" noProof="0" dirty="0"/>
            <a:t>1</a:t>
          </a:r>
        </a:p>
      </dgm:t>
    </dgm:pt>
    <dgm:pt modelId="{BF402E04-C0E1-4708-A1D8-EE9945871376}" type="parTrans" cxnId="{55F1997F-B134-4E9E-A363-89F9FAFCE424}">
      <dgm:prSet/>
      <dgm:spPr/>
      <dgm:t>
        <a:bodyPr/>
        <a:lstStyle/>
        <a:p>
          <a:endParaRPr lang="en-GB"/>
        </a:p>
      </dgm:t>
    </dgm:pt>
    <dgm:pt modelId="{59DD9777-FCB4-471F-B6DD-984FD1811CF2}" type="sibTrans" cxnId="{55F1997F-B134-4E9E-A363-89F9FAFCE424}">
      <dgm:prSet/>
      <dgm:spPr/>
      <dgm:t>
        <a:bodyPr/>
        <a:lstStyle/>
        <a:p>
          <a:endParaRPr lang="en-GB"/>
        </a:p>
      </dgm:t>
    </dgm:pt>
    <dgm:pt modelId="{76B3FBE0-3F64-4E40-A6A8-64864DEC605C}">
      <dgm:prSet phldrT="[Testo]"/>
      <dgm:spPr/>
      <dgm:t>
        <a:bodyPr/>
        <a:lstStyle/>
        <a:p>
          <a:r>
            <a:rPr lang="pt-BR" noProof="0" dirty="0"/>
            <a:t>Setor terapêutico</a:t>
          </a:r>
        </a:p>
        <a:p>
          <a:r>
            <a:rPr lang="pt-BR" dirty="0"/>
            <a:t>2</a:t>
          </a:r>
        </a:p>
      </dgm:t>
    </dgm:pt>
    <dgm:pt modelId="{52CCBE30-78F4-4856-AEDF-B46D87FB115F}" type="parTrans" cxnId="{EDFA22F3-1DD1-45D8-AB4E-F1DA8CD96C3A}">
      <dgm:prSet/>
      <dgm:spPr/>
      <dgm:t>
        <a:bodyPr/>
        <a:lstStyle/>
        <a:p>
          <a:endParaRPr lang="en-GB"/>
        </a:p>
      </dgm:t>
    </dgm:pt>
    <dgm:pt modelId="{F8C34522-6454-4AC5-A9C6-F198AE622427}" type="sibTrans" cxnId="{EDFA22F3-1DD1-45D8-AB4E-F1DA8CD96C3A}">
      <dgm:prSet/>
      <dgm:spPr/>
      <dgm:t>
        <a:bodyPr/>
        <a:lstStyle/>
        <a:p>
          <a:endParaRPr lang="en-GB"/>
        </a:p>
      </dgm:t>
    </dgm:pt>
    <dgm:pt modelId="{236E4535-9C98-40FE-9B68-217AF83CDAA4}">
      <dgm:prSet phldrT="[Testo]"/>
      <dgm:spPr/>
      <dgm:t>
        <a:bodyPr/>
        <a:lstStyle/>
        <a:p>
          <a:r>
            <a:rPr lang="pt-BR" noProof="0" dirty="0"/>
            <a:t>Molécula interessante,</a:t>
          </a:r>
        </a:p>
        <a:p>
          <a:r>
            <a:rPr lang="pt-BR" dirty="0" err="1"/>
            <a:t>etc</a:t>
          </a:r>
          <a:r>
            <a:rPr lang="pt-BR" dirty="0"/>
            <a:t>…</a:t>
          </a:r>
        </a:p>
      </dgm:t>
    </dgm:pt>
    <dgm:pt modelId="{B54088FD-1B6A-4B19-A8C9-B4BCB6EDAE29}" type="parTrans" cxnId="{AFB5C2B9-D960-417F-B368-D900BE839E33}">
      <dgm:prSet/>
      <dgm:spPr/>
      <dgm:t>
        <a:bodyPr/>
        <a:lstStyle/>
        <a:p>
          <a:endParaRPr lang="en-GB"/>
        </a:p>
      </dgm:t>
    </dgm:pt>
    <dgm:pt modelId="{85C2DCCB-05E8-4AB9-86F9-9AD46A798BA4}" type="sibTrans" cxnId="{AFB5C2B9-D960-417F-B368-D900BE839E33}">
      <dgm:prSet/>
      <dgm:spPr/>
      <dgm:t>
        <a:bodyPr/>
        <a:lstStyle/>
        <a:p>
          <a:endParaRPr lang="en-GB"/>
        </a:p>
      </dgm:t>
    </dgm:pt>
    <dgm:pt modelId="{13ADFE5F-2863-4EC6-A6A0-D5C5C7E28513}">
      <dgm:prSet phldrT="[Testo]"/>
      <dgm:spPr/>
      <dgm:t>
        <a:bodyPr/>
        <a:lstStyle/>
        <a:p>
          <a:r>
            <a:rPr lang="pt-BR" noProof="0" dirty="0"/>
            <a:t>Setor terapêutico,</a:t>
          </a:r>
        </a:p>
        <a:p>
          <a:r>
            <a:rPr lang="pt-BR" dirty="0" err="1"/>
            <a:t>etc</a:t>
          </a:r>
          <a:r>
            <a:rPr lang="pt-BR" dirty="0"/>
            <a:t>…</a:t>
          </a:r>
        </a:p>
      </dgm:t>
    </dgm:pt>
    <dgm:pt modelId="{1B4996EA-2D81-44C0-86CD-D04C85AB6521}" type="parTrans" cxnId="{1B6C1CC2-C0AB-4749-A5DF-498F58FFBB54}">
      <dgm:prSet/>
      <dgm:spPr/>
      <dgm:t>
        <a:bodyPr/>
        <a:lstStyle/>
        <a:p>
          <a:endParaRPr lang="en-GB"/>
        </a:p>
      </dgm:t>
    </dgm:pt>
    <dgm:pt modelId="{98879E8F-4881-4FDB-A487-75E71B1B4AD7}" type="sibTrans" cxnId="{1B6C1CC2-C0AB-4749-A5DF-498F58FFBB54}">
      <dgm:prSet/>
      <dgm:spPr/>
      <dgm:t>
        <a:bodyPr/>
        <a:lstStyle/>
        <a:p>
          <a:endParaRPr lang="en-GB"/>
        </a:p>
      </dgm:t>
    </dgm:pt>
    <dgm:pt modelId="{380B9AA9-2FD1-4DA4-A84E-B60BBA8B60BC}">
      <dgm:prSet/>
      <dgm:spPr/>
      <dgm:t>
        <a:bodyPr/>
        <a:lstStyle/>
        <a:p>
          <a:r>
            <a:rPr lang="pt-BR" noProof="0" dirty="0"/>
            <a:t>Molécula interessante</a:t>
          </a:r>
        </a:p>
        <a:p>
          <a:r>
            <a:rPr lang="pt-BR" noProof="0" dirty="0"/>
            <a:t>1</a:t>
          </a:r>
        </a:p>
      </dgm:t>
    </dgm:pt>
    <dgm:pt modelId="{26A2D336-921F-4F2F-8199-6B12070AF7FC}" type="parTrans" cxnId="{3B281CC2-5EE5-4A84-A6A8-202CF1E73298}">
      <dgm:prSet/>
      <dgm:spPr/>
      <dgm:t>
        <a:bodyPr/>
        <a:lstStyle/>
        <a:p>
          <a:endParaRPr lang="en-GB"/>
        </a:p>
      </dgm:t>
    </dgm:pt>
    <dgm:pt modelId="{6D92AE4E-453A-459E-A0D4-AEAC937612F7}" type="sibTrans" cxnId="{3B281CC2-5EE5-4A84-A6A8-202CF1E73298}">
      <dgm:prSet/>
      <dgm:spPr/>
      <dgm:t>
        <a:bodyPr/>
        <a:lstStyle/>
        <a:p>
          <a:endParaRPr lang="en-GB"/>
        </a:p>
      </dgm:t>
    </dgm:pt>
    <dgm:pt modelId="{09305983-F005-4074-8725-327E9A16BD51}">
      <dgm:prSet/>
      <dgm:spPr/>
      <dgm:t>
        <a:bodyPr/>
        <a:lstStyle/>
        <a:p>
          <a:r>
            <a:rPr lang="pt-BR" noProof="0" dirty="0"/>
            <a:t>Molécula interessante</a:t>
          </a:r>
        </a:p>
        <a:p>
          <a:r>
            <a:rPr lang="pt-BR" dirty="0"/>
            <a:t>3 </a:t>
          </a:r>
        </a:p>
      </dgm:t>
    </dgm:pt>
    <dgm:pt modelId="{5F9C75A3-EDA4-4274-9F04-0F4CEC2967ED}" type="parTrans" cxnId="{C8A4589E-78F8-49E1-920A-ECBF7A70659D}">
      <dgm:prSet/>
      <dgm:spPr/>
      <dgm:t>
        <a:bodyPr/>
        <a:lstStyle/>
        <a:p>
          <a:endParaRPr lang="en-GB"/>
        </a:p>
      </dgm:t>
    </dgm:pt>
    <dgm:pt modelId="{4FFD5447-A342-4106-B8E8-7F0E01CAAECE}" type="sibTrans" cxnId="{C8A4589E-78F8-49E1-920A-ECBF7A70659D}">
      <dgm:prSet/>
      <dgm:spPr/>
      <dgm:t>
        <a:bodyPr/>
        <a:lstStyle/>
        <a:p>
          <a:endParaRPr lang="en-GB"/>
        </a:p>
      </dgm:t>
    </dgm:pt>
    <dgm:pt modelId="{BEE9B862-4727-404D-9D52-E53B48BAD319}">
      <dgm:prSet phldrT="[Testo]"/>
      <dgm:spPr/>
      <dgm:t>
        <a:bodyPr/>
        <a:lstStyle/>
        <a:p>
          <a:r>
            <a:rPr lang="pt-BR" noProof="0" dirty="0"/>
            <a:t>Setor terapêutico</a:t>
          </a:r>
        </a:p>
        <a:p>
          <a:r>
            <a:rPr lang="pt-BR" dirty="0"/>
            <a:t>3</a:t>
          </a:r>
        </a:p>
      </dgm:t>
    </dgm:pt>
    <dgm:pt modelId="{5D87FEAF-98AF-4148-A09A-F1EF685692DB}" type="parTrans" cxnId="{0A9F008B-CF9A-4DBB-943F-C898DB662D19}">
      <dgm:prSet/>
      <dgm:spPr/>
      <dgm:t>
        <a:bodyPr/>
        <a:lstStyle/>
        <a:p>
          <a:endParaRPr lang="en-GB"/>
        </a:p>
      </dgm:t>
    </dgm:pt>
    <dgm:pt modelId="{56B4E195-E7E7-4471-AD8F-7CCED9A4D3B4}" type="sibTrans" cxnId="{0A9F008B-CF9A-4DBB-943F-C898DB662D19}">
      <dgm:prSet/>
      <dgm:spPr/>
      <dgm:t>
        <a:bodyPr/>
        <a:lstStyle/>
        <a:p>
          <a:endParaRPr lang="en-GB"/>
        </a:p>
      </dgm:t>
    </dgm:pt>
    <dgm:pt modelId="{733A9C43-8A63-4259-BB63-96DA76B011DD}" type="pres">
      <dgm:prSet presAssocID="{2E924A80-37A6-4E9D-88C5-75C095E47E50}" presName="mainComposite" presStyleCnt="0">
        <dgm:presLayoutVars>
          <dgm:chPref val="1"/>
          <dgm:dir/>
          <dgm:animOne val="branch"/>
          <dgm:animLvl val="lvl"/>
          <dgm:resizeHandles val="exact"/>
        </dgm:presLayoutVars>
      </dgm:prSet>
      <dgm:spPr/>
    </dgm:pt>
    <dgm:pt modelId="{97C45545-A7F0-4414-B9EC-C00D7A6F2EAC}" type="pres">
      <dgm:prSet presAssocID="{2E924A80-37A6-4E9D-88C5-75C095E47E50}" presName="hierFlow" presStyleCnt="0"/>
      <dgm:spPr/>
    </dgm:pt>
    <dgm:pt modelId="{CF5F5527-2040-40F4-ACCF-3FA25C095C08}" type="pres">
      <dgm:prSet presAssocID="{2E924A80-37A6-4E9D-88C5-75C095E47E50}" presName="hierChild1" presStyleCnt="0">
        <dgm:presLayoutVars>
          <dgm:chPref val="1"/>
          <dgm:animOne val="branch"/>
          <dgm:animLvl val="lvl"/>
        </dgm:presLayoutVars>
      </dgm:prSet>
      <dgm:spPr/>
    </dgm:pt>
    <dgm:pt modelId="{5EAE64F8-6F5E-4002-9C89-C740A2A4493F}" type="pres">
      <dgm:prSet presAssocID="{C68FCB65-F304-4C17-A186-14083592CAFF}" presName="Name14" presStyleCnt="0"/>
      <dgm:spPr/>
    </dgm:pt>
    <dgm:pt modelId="{504260D5-F616-409C-B682-A91C9FEDD40C}" type="pres">
      <dgm:prSet presAssocID="{C68FCB65-F304-4C17-A186-14083592CAFF}" presName="level1Shape" presStyleLbl="node0" presStyleIdx="0" presStyleCnt="1" custScaleX="160124" custScaleY="139631" custLinFactY="-37445" custLinFactNeighborX="-3358" custLinFactNeighborY="-100000">
        <dgm:presLayoutVars>
          <dgm:chPref val="3"/>
        </dgm:presLayoutVars>
      </dgm:prSet>
      <dgm:spPr/>
    </dgm:pt>
    <dgm:pt modelId="{8B8A0B6C-72D3-48A7-B08C-3ECDA2E822C1}" type="pres">
      <dgm:prSet presAssocID="{C68FCB65-F304-4C17-A186-14083592CAFF}" presName="hierChild2" presStyleCnt="0"/>
      <dgm:spPr/>
    </dgm:pt>
    <dgm:pt modelId="{8C8405E9-CE3D-47FE-BAF4-50CB29E8E2D2}" type="pres">
      <dgm:prSet presAssocID="{26A2D336-921F-4F2F-8199-6B12070AF7FC}" presName="Name19" presStyleLbl="parChTrans1D2" presStyleIdx="0" presStyleCnt="4"/>
      <dgm:spPr/>
    </dgm:pt>
    <dgm:pt modelId="{CBF5798B-FC6D-4EBB-87EB-FFE415A1FC63}" type="pres">
      <dgm:prSet presAssocID="{380B9AA9-2FD1-4DA4-A84E-B60BBA8B60BC}" presName="Name21" presStyleCnt="0"/>
      <dgm:spPr/>
    </dgm:pt>
    <dgm:pt modelId="{A76F9587-81A9-48D9-A989-FF5425F7BF1F}" type="pres">
      <dgm:prSet presAssocID="{380B9AA9-2FD1-4DA4-A84E-B60BBA8B60BC}" presName="level2Shape" presStyleLbl="node2" presStyleIdx="0" presStyleCnt="4"/>
      <dgm:spPr/>
    </dgm:pt>
    <dgm:pt modelId="{73F4D986-6C30-41AB-8DFC-6A1D0489C21F}" type="pres">
      <dgm:prSet presAssocID="{380B9AA9-2FD1-4DA4-A84E-B60BBA8B60BC}" presName="hierChild3" presStyleCnt="0"/>
      <dgm:spPr/>
    </dgm:pt>
    <dgm:pt modelId="{22990BF1-0B2C-4EEF-8E85-7F25D546769D}" type="pres">
      <dgm:prSet presAssocID="{C8084BE1-B9BA-4723-A038-15AFE1C35C9D}" presName="Name19" presStyleLbl="parChTrans1D2" presStyleIdx="1" presStyleCnt="4"/>
      <dgm:spPr/>
    </dgm:pt>
    <dgm:pt modelId="{F378C166-28F1-40A0-BF60-0517BAD09CFB}" type="pres">
      <dgm:prSet presAssocID="{27368B4E-0B34-4BBB-B7ED-81A63D1B8177}" presName="Name21" presStyleCnt="0"/>
      <dgm:spPr/>
    </dgm:pt>
    <dgm:pt modelId="{8FC9356E-71CF-4D27-BB19-58DD8F6E0F78}" type="pres">
      <dgm:prSet presAssocID="{27368B4E-0B34-4BBB-B7ED-81A63D1B8177}" presName="level2Shape" presStyleLbl="node2" presStyleIdx="1" presStyleCnt="4"/>
      <dgm:spPr/>
    </dgm:pt>
    <dgm:pt modelId="{E24F765B-DDEB-4128-91BB-76F6CADF2D21}" type="pres">
      <dgm:prSet presAssocID="{27368B4E-0B34-4BBB-B7ED-81A63D1B8177}" presName="hierChild3" presStyleCnt="0"/>
      <dgm:spPr/>
    </dgm:pt>
    <dgm:pt modelId="{D88038A2-7A7B-43F3-A8DA-A7F927B1E5A6}" type="pres">
      <dgm:prSet presAssocID="{BF402E04-C0E1-4708-A1D8-EE9945871376}" presName="Name19" presStyleLbl="parChTrans1D3" presStyleIdx="0" presStyleCnt="4"/>
      <dgm:spPr/>
    </dgm:pt>
    <dgm:pt modelId="{3797CF95-1676-4C27-9A7E-D0A31B2E433B}" type="pres">
      <dgm:prSet presAssocID="{290656E0-2309-42AD-9C16-7C89E3CE1477}" presName="Name21" presStyleCnt="0"/>
      <dgm:spPr/>
    </dgm:pt>
    <dgm:pt modelId="{05286F5E-91BC-4089-BF0E-AD4DD5B6929D}" type="pres">
      <dgm:prSet presAssocID="{290656E0-2309-42AD-9C16-7C89E3CE1477}" presName="level2Shape" presStyleLbl="node3" presStyleIdx="0" presStyleCnt="4" custLinFactNeighborY="93557"/>
      <dgm:spPr/>
    </dgm:pt>
    <dgm:pt modelId="{9C7C2D1F-D626-44BE-AB3D-D04331661A1B}" type="pres">
      <dgm:prSet presAssocID="{290656E0-2309-42AD-9C16-7C89E3CE1477}" presName="hierChild3" presStyleCnt="0"/>
      <dgm:spPr/>
    </dgm:pt>
    <dgm:pt modelId="{18AD0780-B460-43DF-8DD2-EF0A88CAC207}" type="pres">
      <dgm:prSet presAssocID="{52CCBE30-78F4-4856-AEDF-B46D87FB115F}" presName="Name19" presStyleLbl="parChTrans1D3" presStyleIdx="1" presStyleCnt="4"/>
      <dgm:spPr/>
    </dgm:pt>
    <dgm:pt modelId="{3FC23B97-63CF-48CD-AEDB-0F646E83D62E}" type="pres">
      <dgm:prSet presAssocID="{76B3FBE0-3F64-4E40-A6A8-64864DEC605C}" presName="Name21" presStyleCnt="0"/>
      <dgm:spPr/>
    </dgm:pt>
    <dgm:pt modelId="{CB47AED4-4FDE-41AE-BB39-578BC70BD9BA}" type="pres">
      <dgm:prSet presAssocID="{76B3FBE0-3F64-4E40-A6A8-64864DEC605C}" presName="level2Shape" presStyleLbl="node3" presStyleIdx="1" presStyleCnt="4" custLinFactNeighborY="93557"/>
      <dgm:spPr/>
    </dgm:pt>
    <dgm:pt modelId="{469A74CA-B51F-4CD8-AB77-3A56E7143A7E}" type="pres">
      <dgm:prSet presAssocID="{76B3FBE0-3F64-4E40-A6A8-64864DEC605C}" presName="hierChild3" presStyleCnt="0"/>
      <dgm:spPr/>
    </dgm:pt>
    <dgm:pt modelId="{132339F1-344D-4E6A-9BBE-E0CB42F3EF90}" type="pres">
      <dgm:prSet presAssocID="{5D87FEAF-98AF-4148-A09A-F1EF685692DB}" presName="Name19" presStyleLbl="parChTrans1D3" presStyleIdx="2" presStyleCnt="4"/>
      <dgm:spPr/>
    </dgm:pt>
    <dgm:pt modelId="{F7CEAA2F-47EF-43B7-9A45-8C0CA0363A2E}" type="pres">
      <dgm:prSet presAssocID="{BEE9B862-4727-404D-9D52-E53B48BAD319}" presName="Name21" presStyleCnt="0"/>
      <dgm:spPr/>
    </dgm:pt>
    <dgm:pt modelId="{0C1D3BF4-6280-4118-9645-490BCFD6F12C}" type="pres">
      <dgm:prSet presAssocID="{BEE9B862-4727-404D-9D52-E53B48BAD319}" presName="level2Shape" presStyleLbl="node3" presStyleIdx="2" presStyleCnt="4" custLinFactNeighborY="93557"/>
      <dgm:spPr/>
    </dgm:pt>
    <dgm:pt modelId="{51DD6DC2-590A-4363-BBB4-1F9928D314C7}" type="pres">
      <dgm:prSet presAssocID="{BEE9B862-4727-404D-9D52-E53B48BAD319}" presName="hierChild3" presStyleCnt="0"/>
      <dgm:spPr/>
    </dgm:pt>
    <dgm:pt modelId="{3FE1A42B-9A84-4DFF-8780-A3FD028C68DD}" type="pres">
      <dgm:prSet presAssocID="{5F9C75A3-EDA4-4274-9F04-0F4CEC2967ED}" presName="Name19" presStyleLbl="parChTrans1D2" presStyleIdx="2" presStyleCnt="4"/>
      <dgm:spPr/>
    </dgm:pt>
    <dgm:pt modelId="{9C0BEC88-1875-49F0-9063-2C6EE077607C}" type="pres">
      <dgm:prSet presAssocID="{09305983-F005-4074-8725-327E9A16BD51}" presName="Name21" presStyleCnt="0"/>
      <dgm:spPr/>
    </dgm:pt>
    <dgm:pt modelId="{01996EE5-E5A7-472F-822B-F308C6E906A5}" type="pres">
      <dgm:prSet presAssocID="{09305983-F005-4074-8725-327E9A16BD51}" presName="level2Shape" presStyleLbl="node2" presStyleIdx="2" presStyleCnt="4"/>
      <dgm:spPr/>
    </dgm:pt>
    <dgm:pt modelId="{4779BABC-F35C-4C6E-9D6D-DB66D146FC15}" type="pres">
      <dgm:prSet presAssocID="{09305983-F005-4074-8725-327E9A16BD51}" presName="hierChild3" presStyleCnt="0"/>
      <dgm:spPr/>
    </dgm:pt>
    <dgm:pt modelId="{5FED8AFB-BB26-42F9-9136-7EEAC98C36D1}" type="pres">
      <dgm:prSet presAssocID="{B54088FD-1B6A-4B19-A8C9-B4BCB6EDAE29}" presName="Name19" presStyleLbl="parChTrans1D2" presStyleIdx="3" presStyleCnt="4"/>
      <dgm:spPr/>
    </dgm:pt>
    <dgm:pt modelId="{99DBE452-45BC-410F-9B42-4023754FDFE4}" type="pres">
      <dgm:prSet presAssocID="{236E4535-9C98-40FE-9B68-217AF83CDAA4}" presName="Name21" presStyleCnt="0"/>
      <dgm:spPr/>
    </dgm:pt>
    <dgm:pt modelId="{E29EEE25-1C34-42E9-9732-F862C6285E19}" type="pres">
      <dgm:prSet presAssocID="{236E4535-9C98-40FE-9B68-217AF83CDAA4}" presName="level2Shape" presStyleLbl="node2" presStyleIdx="3" presStyleCnt="4"/>
      <dgm:spPr/>
    </dgm:pt>
    <dgm:pt modelId="{E47DF164-13D0-4FB2-8BC1-6DD82DFDAE82}" type="pres">
      <dgm:prSet presAssocID="{236E4535-9C98-40FE-9B68-217AF83CDAA4}" presName="hierChild3" presStyleCnt="0"/>
      <dgm:spPr/>
    </dgm:pt>
    <dgm:pt modelId="{6583EFC0-1E10-4E4B-A59A-2B96A0FF7FB4}" type="pres">
      <dgm:prSet presAssocID="{1B4996EA-2D81-44C0-86CD-D04C85AB6521}" presName="Name19" presStyleLbl="parChTrans1D3" presStyleIdx="3" presStyleCnt="4"/>
      <dgm:spPr/>
    </dgm:pt>
    <dgm:pt modelId="{980B6326-CB2D-46F7-9CD1-540156AF2A02}" type="pres">
      <dgm:prSet presAssocID="{13ADFE5F-2863-4EC6-A6A0-D5C5C7E28513}" presName="Name21" presStyleCnt="0"/>
      <dgm:spPr/>
    </dgm:pt>
    <dgm:pt modelId="{D82131D5-748A-4541-B8FC-79680F33CB4E}" type="pres">
      <dgm:prSet presAssocID="{13ADFE5F-2863-4EC6-A6A0-D5C5C7E28513}" presName="level2Shape" presStyleLbl="node3" presStyleIdx="3" presStyleCnt="4" custLinFactNeighborY="93557"/>
      <dgm:spPr/>
    </dgm:pt>
    <dgm:pt modelId="{F8196086-4128-40F1-AC22-B42C077258CD}" type="pres">
      <dgm:prSet presAssocID="{13ADFE5F-2863-4EC6-A6A0-D5C5C7E28513}" presName="hierChild3" presStyleCnt="0"/>
      <dgm:spPr/>
    </dgm:pt>
    <dgm:pt modelId="{C1B6AAC0-0B66-4072-B8DE-F200864436A5}" type="pres">
      <dgm:prSet presAssocID="{2E924A80-37A6-4E9D-88C5-75C095E47E50}" presName="bgShapesFlow" presStyleCnt="0"/>
      <dgm:spPr/>
    </dgm:pt>
  </dgm:ptLst>
  <dgm:cxnLst>
    <dgm:cxn modelId="{48552102-DA74-404E-B429-7E7BF9B65B33}" type="presOf" srcId="{13ADFE5F-2863-4EC6-A6A0-D5C5C7E28513}" destId="{D82131D5-748A-4541-B8FC-79680F33CB4E}" srcOrd="0" destOrd="0" presId="urn:microsoft.com/office/officeart/2005/8/layout/hierarchy6"/>
    <dgm:cxn modelId="{A0543802-7F6B-43C0-A4A8-127952330EBD}" type="presOf" srcId="{5D87FEAF-98AF-4148-A09A-F1EF685692DB}" destId="{132339F1-344D-4E6A-9BBE-E0CB42F3EF90}" srcOrd="0" destOrd="0" presId="urn:microsoft.com/office/officeart/2005/8/layout/hierarchy6"/>
    <dgm:cxn modelId="{5BCD9A06-A0C0-4E89-A06E-D511185B4FA4}" type="presOf" srcId="{52CCBE30-78F4-4856-AEDF-B46D87FB115F}" destId="{18AD0780-B460-43DF-8DD2-EF0A88CAC207}" srcOrd="0" destOrd="0" presId="urn:microsoft.com/office/officeart/2005/8/layout/hierarchy6"/>
    <dgm:cxn modelId="{9C77AA09-9921-49D7-A71E-620885E47DC2}" type="presOf" srcId="{27368B4E-0B34-4BBB-B7ED-81A63D1B8177}" destId="{8FC9356E-71CF-4D27-BB19-58DD8F6E0F78}" srcOrd="0" destOrd="0" presId="urn:microsoft.com/office/officeart/2005/8/layout/hierarchy6"/>
    <dgm:cxn modelId="{3DA01F1F-50B7-4AEA-8719-3923A9414C2D}" srcId="{C68FCB65-F304-4C17-A186-14083592CAFF}" destId="{27368B4E-0B34-4BBB-B7ED-81A63D1B8177}" srcOrd="1" destOrd="0" parTransId="{C8084BE1-B9BA-4723-A038-15AFE1C35C9D}" sibTransId="{A8FAE9FE-F647-4304-8BF3-2CE753721DD2}"/>
    <dgm:cxn modelId="{7E5CD63E-7546-4782-89D1-795AA6395D58}" type="presOf" srcId="{C68FCB65-F304-4C17-A186-14083592CAFF}" destId="{504260D5-F616-409C-B682-A91C9FEDD40C}" srcOrd="0" destOrd="0" presId="urn:microsoft.com/office/officeart/2005/8/layout/hierarchy6"/>
    <dgm:cxn modelId="{5F08D73E-C806-412A-8E53-FF1759DB9D14}" type="presOf" srcId="{BEE9B862-4727-404D-9D52-E53B48BAD319}" destId="{0C1D3BF4-6280-4118-9645-490BCFD6F12C}" srcOrd="0" destOrd="0" presId="urn:microsoft.com/office/officeart/2005/8/layout/hierarchy6"/>
    <dgm:cxn modelId="{D7CC0D65-D291-416D-9291-10B7F68ACE29}" type="presOf" srcId="{290656E0-2309-42AD-9C16-7C89E3CE1477}" destId="{05286F5E-91BC-4089-BF0E-AD4DD5B6929D}" srcOrd="0" destOrd="0" presId="urn:microsoft.com/office/officeart/2005/8/layout/hierarchy6"/>
    <dgm:cxn modelId="{CB2E5066-DB71-4775-9D1D-B8BF10B3F747}" srcId="{2E924A80-37A6-4E9D-88C5-75C095E47E50}" destId="{C68FCB65-F304-4C17-A186-14083592CAFF}" srcOrd="0" destOrd="0" parTransId="{3C4EF62B-3881-4274-A4BA-2D59C1229FA3}" sibTransId="{94164F35-555D-41EE-B2FF-BCEBDEEC6957}"/>
    <dgm:cxn modelId="{A8CF1979-25C3-408B-B7B6-B0DE3CF4DAA2}" type="presOf" srcId="{BF402E04-C0E1-4708-A1D8-EE9945871376}" destId="{D88038A2-7A7B-43F3-A8DA-A7F927B1E5A6}" srcOrd="0" destOrd="0" presId="urn:microsoft.com/office/officeart/2005/8/layout/hierarchy6"/>
    <dgm:cxn modelId="{55F1997F-B134-4E9E-A363-89F9FAFCE424}" srcId="{27368B4E-0B34-4BBB-B7ED-81A63D1B8177}" destId="{290656E0-2309-42AD-9C16-7C89E3CE1477}" srcOrd="0" destOrd="0" parTransId="{BF402E04-C0E1-4708-A1D8-EE9945871376}" sibTransId="{59DD9777-FCB4-471F-B6DD-984FD1811CF2}"/>
    <dgm:cxn modelId="{2C834F86-2D97-4624-A5E4-4304CEB389C6}" type="presOf" srcId="{1B4996EA-2D81-44C0-86CD-D04C85AB6521}" destId="{6583EFC0-1E10-4E4B-A59A-2B96A0FF7FB4}" srcOrd="0" destOrd="0" presId="urn:microsoft.com/office/officeart/2005/8/layout/hierarchy6"/>
    <dgm:cxn modelId="{0A9F008B-CF9A-4DBB-943F-C898DB662D19}" srcId="{27368B4E-0B34-4BBB-B7ED-81A63D1B8177}" destId="{BEE9B862-4727-404D-9D52-E53B48BAD319}" srcOrd="2" destOrd="0" parTransId="{5D87FEAF-98AF-4148-A09A-F1EF685692DB}" sibTransId="{56B4E195-E7E7-4471-AD8F-7CCED9A4D3B4}"/>
    <dgm:cxn modelId="{B024618E-F50E-4A68-B234-4D33C2F9B696}" type="presOf" srcId="{2E924A80-37A6-4E9D-88C5-75C095E47E50}" destId="{733A9C43-8A63-4259-BB63-96DA76B011DD}" srcOrd="0" destOrd="0" presId="urn:microsoft.com/office/officeart/2005/8/layout/hierarchy6"/>
    <dgm:cxn modelId="{DCAB0D9C-6B50-43F7-BFE6-456C2446DD1C}" type="presOf" srcId="{76B3FBE0-3F64-4E40-A6A8-64864DEC605C}" destId="{CB47AED4-4FDE-41AE-BB39-578BC70BD9BA}" srcOrd="0" destOrd="0" presId="urn:microsoft.com/office/officeart/2005/8/layout/hierarchy6"/>
    <dgm:cxn modelId="{C8A4589E-78F8-49E1-920A-ECBF7A70659D}" srcId="{C68FCB65-F304-4C17-A186-14083592CAFF}" destId="{09305983-F005-4074-8725-327E9A16BD51}" srcOrd="2" destOrd="0" parTransId="{5F9C75A3-EDA4-4274-9F04-0F4CEC2967ED}" sibTransId="{4FFD5447-A342-4106-B8E8-7F0E01CAAECE}"/>
    <dgm:cxn modelId="{AAA9E0A0-3148-48E0-9684-B037C8ABCDE1}" type="presOf" srcId="{B54088FD-1B6A-4B19-A8C9-B4BCB6EDAE29}" destId="{5FED8AFB-BB26-42F9-9136-7EEAC98C36D1}" srcOrd="0" destOrd="0" presId="urn:microsoft.com/office/officeart/2005/8/layout/hierarchy6"/>
    <dgm:cxn modelId="{A96FB4AF-77E4-4276-8E11-896D4BDCFA29}" type="presOf" srcId="{C8084BE1-B9BA-4723-A038-15AFE1C35C9D}" destId="{22990BF1-0B2C-4EEF-8E85-7F25D546769D}" srcOrd="0" destOrd="0" presId="urn:microsoft.com/office/officeart/2005/8/layout/hierarchy6"/>
    <dgm:cxn modelId="{AFB5C2B9-D960-417F-B368-D900BE839E33}" srcId="{C68FCB65-F304-4C17-A186-14083592CAFF}" destId="{236E4535-9C98-40FE-9B68-217AF83CDAA4}" srcOrd="3" destOrd="0" parTransId="{B54088FD-1B6A-4B19-A8C9-B4BCB6EDAE29}" sibTransId="{85C2DCCB-05E8-4AB9-86F9-9AD46A798BA4}"/>
    <dgm:cxn modelId="{3AE2F8BB-FA14-4DA8-9B56-AD7D71C73BB0}" type="presOf" srcId="{236E4535-9C98-40FE-9B68-217AF83CDAA4}" destId="{E29EEE25-1C34-42E9-9732-F862C6285E19}" srcOrd="0" destOrd="0" presId="urn:microsoft.com/office/officeart/2005/8/layout/hierarchy6"/>
    <dgm:cxn modelId="{3B281CC2-5EE5-4A84-A6A8-202CF1E73298}" srcId="{C68FCB65-F304-4C17-A186-14083592CAFF}" destId="{380B9AA9-2FD1-4DA4-A84E-B60BBA8B60BC}" srcOrd="0" destOrd="0" parTransId="{26A2D336-921F-4F2F-8199-6B12070AF7FC}" sibTransId="{6D92AE4E-453A-459E-A0D4-AEAC937612F7}"/>
    <dgm:cxn modelId="{1B6C1CC2-C0AB-4749-A5DF-498F58FFBB54}" srcId="{236E4535-9C98-40FE-9B68-217AF83CDAA4}" destId="{13ADFE5F-2863-4EC6-A6A0-D5C5C7E28513}" srcOrd="0" destOrd="0" parTransId="{1B4996EA-2D81-44C0-86CD-D04C85AB6521}" sibTransId="{98879E8F-4881-4FDB-A487-75E71B1B4AD7}"/>
    <dgm:cxn modelId="{FAF4F8DB-3935-492A-95DA-B8638D0CEE6A}" type="presOf" srcId="{5F9C75A3-EDA4-4274-9F04-0F4CEC2967ED}" destId="{3FE1A42B-9A84-4DFF-8780-A3FD028C68DD}" srcOrd="0" destOrd="0" presId="urn:microsoft.com/office/officeart/2005/8/layout/hierarchy6"/>
    <dgm:cxn modelId="{424A6BE0-6D08-4E55-B0CC-24AA34818458}" type="presOf" srcId="{380B9AA9-2FD1-4DA4-A84E-B60BBA8B60BC}" destId="{A76F9587-81A9-48D9-A989-FF5425F7BF1F}" srcOrd="0" destOrd="0" presId="urn:microsoft.com/office/officeart/2005/8/layout/hierarchy6"/>
    <dgm:cxn modelId="{EDFA22F3-1DD1-45D8-AB4E-F1DA8CD96C3A}" srcId="{27368B4E-0B34-4BBB-B7ED-81A63D1B8177}" destId="{76B3FBE0-3F64-4E40-A6A8-64864DEC605C}" srcOrd="1" destOrd="0" parTransId="{52CCBE30-78F4-4856-AEDF-B46D87FB115F}" sibTransId="{F8C34522-6454-4AC5-A9C6-F198AE622427}"/>
    <dgm:cxn modelId="{D29073FB-A0F7-4825-AA9A-40B588A73D64}" type="presOf" srcId="{09305983-F005-4074-8725-327E9A16BD51}" destId="{01996EE5-E5A7-472F-822B-F308C6E906A5}" srcOrd="0" destOrd="0" presId="urn:microsoft.com/office/officeart/2005/8/layout/hierarchy6"/>
    <dgm:cxn modelId="{6E0CE5FC-4538-4DE0-B0D7-5F07B5403A1E}" type="presOf" srcId="{26A2D336-921F-4F2F-8199-6B12070AF7FC}" destId="{8C8405E9-CE3D-47FE-BAF4-50CB29E8E2D2}" srcOrd="0" destOrd="0" presId="urn:microsoft.com/office/officeart/2005/8/layout/hierarchy6"/>
    <dgm:cxn modelId="{F3E871B2-8AB7-47B2-8D65-A81BAD230FE8}" type="presParOf" srcId="{733A9C43-8A63-4259-BB63-96DA76B011DD}" destId="{97C45545-A7F0-4414-B9EC-C00D7A6F2EAC}" srcOrd="0" destOrd="0" presId="urn:microsoft.com/office/officeart/2005/8/layout/hierarchy6"/>
    <dgm:cxn modelId="{2CCE36AA-DBD1-4FD4-97CB-85F2A2284763}" type="presParOf" srcId="{97C45545-A7F0-4414-B9EC-C00D7A6F2EAC}" destId="{CF5F5527-2040-40F4-ACCF-3FA25C095C08}" srcOrd="0" destOrd="0" presId="urn:microsoft.com/office/officeart/2005/8/layout/hierarchy6"/>
    <dgm:cxn modelId="{536E145D-4F82-4565-AC75-96EAC5E32490}" type="presParOf" srcId="{CF5F5527-2040-40F4-ACCF-3FA25C095C08}" destId="{5EAE64F8-6F5E-4002-9C89-C740A2A4493F}" srcOrd="0" destOrd="0" presId="urn:microsoft.com/office/officeart/2005/8/layout/hierarchy6"/>
    <dgm:cxn modelId="{0D39E77C-A653-40D8-A84E-96A7E429382D}" type="presParOf" srcId="{5EAE64F8-6F5E-4002-9C89-C740A2A4493F}" destId="{504260D5-F616-409C-B682-A91C9FEDD40C}" srcOrd="0" destOrd="0" presId="urn:microsoft.com/office/officeart/2005/8/layout/hierarchy6"/>
    <dgm:cxn modelId="{0A33C54D-6BF5-476B-955F-149BDD63EFB7}" type="presParOf" srcId="{5EAE64F8-6F5E-4002-9C89-C740A2A4493F}" destId="{8B8A0B6C-72D3-48A7-B08C-3ECDA2E822C1}" srcOrd="1" destOrd="0" presId="urn:microsoft.com/office/officeart/2005/8/layout/hierarchy6"/>
    <dgm:cxn modelId="{A882BB1C-28B2-4C8B-96DC-A53E7CFB7AF6}" type="presParOf" srcId="{8B8A0B6C-72D3-48A7-B08C-3ECDA2E822C1}" destId="{8C8405E9-CE3D-47FE-BAF4-50CB29E8E2D2}" srcOrd="0" destOrd="0" presId="urn:microsoft.com/office/officeart/2005/8/layout/hierarchy6"/>
    <dgm:cxn modelId="{2217A910-3936-4670-B09F-9858F20BCEC8}" type="presParOf" srcId="{8B8A0B6C-72D3-48A7-B08C-3ECDA2E822C1}" destId="{CBF5798B-FC6D-4EBB-87EB-FFE415A1FC63}" srcOrd="1" destOrd="0" presId="urn:microsoft.com/office/officeart/2005/8/layout/hierarchy6"/>
    <dgm:cxn modelId="{1A25060B-84D5-413C-A31F-C3D2F699DA87}" type="presParOf" srcId="{CBF5798B-FC6D-4EBB-87EB-FFE415A1FC63}" destId="{A76F9587-81A9-48D9-A989-FF5425F7BF1F}" srcOrd="0" destOrd="0" presId="urn:microsoft.com/office/officeart/2005/8/layout/hierarchy6"/>
    <dgm:cxn modelId="{E7DB7F8C-C0E7-4FD8-83B4-3DFF75983A8E}" type="presParOf" srcId="{CBF5798B-FC6D-4EBB-87EB-FFE415A1FC63}" destId="{73F4D986-6C30-41AB-8DFC-6A1D0489C21F}" srcOrd="1" destOrd="0" presId="urn:microsoft.com/office/officeart/2005/8/layout/hierarchy6"/>
    <dgm:cxn modelId="{18800292-3825-4995-A072-7098298C4C5D}" type="presParOf" srcId="{8B8A0B6C-72D3-48A7-B08C-3ECDA2E822C1}" destId="{22990BF1-0B2C-4EEF-8E85-7F25D546769D}" srcOrd="2" destOrd="0" presId="urn:microsoft.com/office/officeart/2005/8/layout/hierarchy6"/>
    <dgm:cxn modelId="{B9802AD4-2CDD-441F-925F-D91BBC4A1CA5}" type="presParOf" srcId="{8B8A0B6C-72D3-48A7-B08C-3ECDA2E822C1}" destId="{F378C166-28F1-40A0-BF60-0517BAD09CFB}" srcOrd="3" destOrd="0" presId="urn:microsoft.com/office/officeart/2005/8/layout/hierarchy6"/>
    <dgm:cxn modelId="{AE06082A-7FD8-44AD-BAB4-B5213A77B8D5}" type="presParOf" srcId="{F378C166-28F1-40A0-BF60-0517BAD09CFB}" destId="{8FC9356E-71CF-4D27-BB19-58DD8F6E0F78}" srcOrd="0" destOrd="0" presId="urn:microsoft.com/office/officeart/2005/8/layout/hierarchy6"/>
    <dgm:cxn modelId="{81F77383-BBE8-4F70-90B5-7F99E2324EE5}" type="presParOf" srcId="{F378C166-28F1-40A0-BF60-0517BAD09CFB}" destId="{E24F765B-DDEB-4128-91BB-76F6CADF2D21}" srcOrd="1" destOrd="0" presId="urn:microsoft.com/office/officeart/2005/8/layout/hierarchy6"/>
    <dgm:cxn modelId="{8BBC2EB9-9CC4-42E1-8856-ECC03DFF9B8C}" type="presParOf" srcId="{E24F765B-DDEB-4128-91BB-76F6CADF2D21}" destId="{D88038A2-7A7B-43F3-A8DA-A7F927B1E5A6}" srcOrd="0" destOrd="0" presId="urn:microsoft.com/office/officeart/2005/8/layout/hierarchy6"/>
    <dgm:cxn modelId="{5D033AA5-A64B-4DB7-ACA9-CABA4B3D80F9}" type="presParOf" srcId="{E24F765B-DDEB-4128-91BB-76F6CADF2D21}" destId="{3797CF95-1676-4C27-9A7E-D0A31B2E433B}" srcOrd="1" destOrd="0" presId="urn:microsoft.com/office/officeart/2005/8/layout/hierarchy6"/>
    <dgm:cxn modelId="{6C36209A-F168-463E-BA1B-AE8B7433A0C8}" type="presParOf" srcId="{3797CF95-1676-4C27-9A7E-D0A31B2E433B}" destId="{05286F5E-91BC-4089-BF0E-AD4DD5B6929D}" srcOrd="0" destOrd="0" presId="urn:microsoft.com/office/officeart/2005/8/layout/hierarchy6"/>
    <dgm:cxn modelId="{657DD4B1-D507-4A4B-9EC8-77431B34AC70}" type="presParOf" srcId="{3797CF95-1676-4C27-9A7E-D0A31B2E433B}" destId="{9C7C2D1F-D626-44BE-AB3D-D04331661A1B}" srcOrd="1" destOrd="0" presId="urn:microsoft.com/office/officeart/2005/8/layout/hierarchy6"/>
    <dgm:cxn modelId="{F9990953-C536-4BC4-9DC1-CD540A80F102}" type="presParOf" srcId="{E24F765B-DDEB-4128-91BB-76F6CADF2D21}" destId="{18AD0780-B460-43DF-8DD2-EF0A88CAC207}" srcOrd="2" destOrd="0" presId="urn:microsoft.com/office/officeart/2005/8/layout/hierarchy6"/>
    <dgm:cxn modelId="{BFF4025A-1A8C-4741-B2CE-09E2BD1D7F70}" type="presParOf" srcId="{E24F765B-DDEB-4128-91BB-76F6CADF2D21}" destId="{3FC23B97-63CF-48CD-AEDB-0F646E83D62E}" srcOrd="3" destOrd="0" presId="urn:microsoft.com/office/officeart/2005/8/layout/hierarchy6"/>
    <dgm:cxn modelId="{3F999444-8908-489A-8C2C-74FA6BBC9680}" type="presParOf" srcId="{3FC23B97-63CF-48CD-AEDB-0F646E83D62E}" destId="{CB47AED4-4FDE-41AE-BB39-578BC70BD9BA}" srcOrd="0" destOrd="0" presId="urn:microsoft.com/office/officeart/2005/8/layout/hierarchy6"/>
    <dgm:cxn modelId="{1EA371BB-DE19-4E08-9BDD-A4FF77178FEA}" type="presParOf" srcId="{3FC23B97-63CF-48CD-AEDB-0F646E83D62E}" destId="{469A74CA-B51F-4CD8-AB77-3A56E7143A7E}" srcOrd="1" destOrd="0" presId="urn:microsoft.com/office/officeart/2005/8/layout/hierarchy6"/>
    <dgm:cxn modelId="{DF7A2146-970E-400D-BE14-E4B2588E1130}" type="presParOf" srcId="{E24F765B-DDEB-4128-91BB-76F6CADF2D21}" destId="{132339F1-344D-4E6A-9BBE-E0CB42F3EF90}" srcOrd="4" destOrd="0" presId="urn:microsoft.com/office/officeart/2005/8/layout/hierarchy6"/>
    <dgm:cxn modelId="{B471275F-62C6-404F-8299-361F01ADBDD2}" type="presParOf" srcId="{E24F765B-DDEB-4128-91BB-76F6CADF2D21}" destId="{F7CEAA2F-47EF-43B7-9A45-8C0CA0363A2E}" srcOrd="5" destOrd="0" presId="urn:microsoft.com/office/officeart/2005/8/layout/hierarchy6"/>
    <dgm:cxn modelId="{9D3021E5-C38F-448A-87FA-E1AB9883613D}" type="presParOf" srcId="{F7CEAA2F-47EF-43B7-9A45-8C0CA0363A2E}" destId="{0C1D3BF4-6280-4118-9645-490BCFD6F12C}" srcOrd="0" destOrd="0" presId="urn:microsoft.com/office/officeart/2005/8/layout/hierarchy6"/>
    <dgm:cxn modelId="{DF9E66CE-A45E-4E74-8A8E-94E0DFD36FD3}" type="presParOf" srcId="{F7CEAA2F-47EF-43B7-9A45-8C0CA0363A2E}" destId="{51DD6DC2-590A-4363-BBB4-1F9928D314C7}" srcOrd="1" destOrd="0" presId="urn:microsoft.com/office/officeart/2005/8/layout/hierarchy6"/>
    <dgm:cxn modelId="{4D94BD81-E617-418E-B027-6064E64F4071}" type="presParOf" srcId="{8B8A0B6C-72D3-48A7-B08C-3ECDA2E822C1}" destId="{3FE1A42B-9A84-4DFF-8780-A3FD028C68DD}" srcOrd="4" destOrd="0" presId="urn:microsoft.com/office/officeart/2005/8/layout/hierarchy6"/>
    <dgm:cxn modelId="{25D89C83-C478-4DA2-814B-C66A65AA6174}" type="presParOf" srcId="{8B8A0B6C-72D3-48A7-B08C-3ECDA2E822C1}" destId="{9C0BEC88-1875-49F0-9063-2C6EE077607C}" srcOrd="5" destOrd="0" presId="urn:microsoft.com/office/officeart/2005/8/layout/hierarchy6"/>
    <dgm:cxn modelId="{9E5B7A39-39E3-46AF-83CE-DD87C17A5825}" type="presParOf" srcId="{9C0BEC88-1875-49F0-9063-2C6EE077607C}" destId="{01996EE5-E5A7-472F-822B-F308C6E906A5}" srcOrd="0" destOrd="0" presId="urn:microsoft.com/office/officeart/2005/8/layout/hierarchy6"/>
    <dgm:cxn modelId="{AEFA47BB-93AB-472C-B81B-E7F4D20C8581}" type="presParOf" srcId="{9C0BEC88-1875-49F0-9063-2C6EE077607C}" destId="{4779BABC-F35C-4C6E-9D6D-DB66D146FC15}" srcOrd="1" destOrd="0" presId="urn:microsoft.com/office/officeart/2005/8/layout/hierarchy6"/>
    <dgm:cxn modelId="{C59E0FEB-40CE-4313-9DCB-74FA056BFBC1}" type="presParOf" srcId="{8B8A0B6C-72D3-48A7-B08C-3ECDA2E822C1}" destId="{5FED8AFB-BB26-42F9-9136-7EEAC98C36D1}" srcOrd="6" destOrd="0" presId="urn:microsoft.com/office/officeart/2005/8/layout/hierarchy6"/>
    <dgm:cxn modelId="{2DBD07D2-6CCA-489A-93CF-2AE4232C9B00}" type="presParOf" srcId="{8B8A0B6C-72D3-48A7-B08C-3ECDA2E822C1}" destId="{99DBE452-45BC-410F-9B42-4023754FDFE4}" srcOrd="7" destOrd="0" presId="urn:microsoft.com/office/officeart/2005/8/layout/hierarchy6"/>
    <dgm:cxn modelId="{E2932083-FD34-4D11-A252-B4B0677EC82F}" type="presParOf" srcId="{99DBE452-45BC-410F-9B42-4023754FDFE4}" destId="{E29EEE25-1C34-42E9-9732-F862C6285E19}" srcOrd="0" destOrd="0" presId="urn:microsoft.com/office/officeart/2005/8/layout/hierarchy6"/>
    <dgm:cxn modelId="{0717E3C1-66AF-45D1-90AD-3AA0A9FDA7B6}" type="presParOf" srcId="{99DBE452-45BC-410F-9B42-4023754FDFE4}" destId="{E47DF164-13D0-4FB2-8BC1-6DD82DFDAE82}" srcOrd="1" destOrd="0" presId="urn:microsoft.com/office/officeart/2005/8/layout/hierarchy6"/>
    <dgm:cxn modelId="{F19D4764-4FE0-47D1-BC00-E4B1B8E82D67}" type="presParOf" srcId="{E47DF164-13D0-4FB2-8BC1-6DD82DFDAE82}" destId="{6583EFC0-1E10-4E4B-A59A-2B96A0FF7FB4}" srcOrd="0" destOrd="0" presId="urn:microsoft.com/office/officeart/2005/8/layout/hierarchy6"/>
    <dgm:cxn modelId="{B540250E-741D-4DDA-B552-7776C7526965}" type="presParOf" srcId="{E47DF164-13D0-4FB2-8BC1-6DD82DFDAE82}" destId="{980B6326-CB2D-46F7-9CD1-540156AF2A02}" srcOrd="1" destOrd="0" presId="urn:microsoft.com/office/officeart/2005/8/layout/hierarchy6"/>
    <dgm:cxn modelId="{39BB4A21-1BFE-4DF8-AE0A-6BCC6D847B61}" type="presParOf" srcId="{980B6326-CB2D-46F7-9CD1-540156AF2A02}" destId="{D82131D5-748A-4541-B8FC-79680F33CB4E}" srcOrd="0" destOrd="0" presId="urn:microsoft.com/office/officeart/2005/8/layout/hierarchy6"/>
    <dgm:cxn modelId="{6AE2806E-56EB-4068-BFDA-26466550D289}" type="presParOf" srcId="{980B6326-CB2D-46F7-9CD1-540156AF2A02}" destId="{F8196086-4128-40F1-AC22-B42C077258CD}" srcOrd="1" destOrd="0" presId="urn:microsoft.com/office/officeart/2005/8/layout/hierarchy6"/>
    <dgm:cxn modelId="{DFE37704-D092-486A-A2F2-DB2EB235DB34}" type="presParOf" srcId="{733A9C43-8A63-4259-BB63-96DA76B011DD}" destId="{C1B6AAC0-0B66-4072-B8DE-F200864436A5}" srcOrd="1" destOrd="0" presId="urn:microsoft.com/office/officeart/2005/8/layout/hierarchy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FB914-C1F2-4321-829B-8196F4579F8D}">
      <dsp:nvSpPr>
        <dsp:cNvPr id="0" name=""/>
        <dsp:cNvSpPr/>
      </dsp:nvSpPr>
      <dsp:spPr>
        <a:xfrm>
          <a:off x="429998" y="0"/>
          <a:ext cx="2742292" cy="2939046"/>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noProof="0" dirty="0"/>
            <a:t>A proteção da história humana está ligada ao nosso habitat natural.</a:t>
          </a:r>
        </a:p>
      </dsp:txBody>
      <dsp:txXfrm>
        <a:off x="831597" y="430413"/>
        <a:ext cx="1939094" cy="2078220"/>
      </dsp:txXfrm>
    </dsp:sp>
    <dsp:sp modelId="{E6EFB21F-9073-4E0C-9CFF-24F5B82B8065}">
      <dsp:nvSpPr>
        <dsp:cNvPr id="0" name=""/>
        <dsp:cNvSpPr/>
      </dsp:nvSpPr>
      <dsp:spPr>
        <a:xfrm rot="10832563">
          <a:off x="1397039" y="3144096"/>
          <a:ext cx="772364" cy="43490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0A1CDCC-21F8-416E-A5BE-BD28A6C67F0C}">
      <dsp:nvSpPr>
        <dsp:cNvPr id="0" name=""/>
        <dsp:cNvSpPr/>
      </dsp:nvSpPr>
      <dsp:spPr>
        <a:xfrm>
          <a:off x="2623" y="3759483"/>
          <a:ext cx="3530397" cy="2455640"/>
        </a:xfrm>
        <a:prstGeom prst="ellipse">
          <a:avLst/>
        </a:prstGeom>
        <a:solidFill>
          <a:srgbClr val="FFFF00"/>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kern="1200" noProof="0" dirty="0">
              <a:solidFill>
                <a:schemeClr val="tx1"/>
              </a:solidFill>
            </a:rPr>
            <a:t>Apenas quem protege o nosso passado pode nos guiar no futuro.</a:t>
          </a:r>
        </a:p>
      </dsp:txBody>
      <dsp:txXfrm>
        <a:off x="519638" y="4119103"/>
        <a:ext cx="2496367" cy="1736400"/>
      </dsp:txXfrm>
    </dsp:sp>
    <dsp:sp modelId="{783AC7E8-22F0-45D8-B74C-CC6E0D550E33}">
      <dsp:nvSpPr>
        <dsp:cNvPr id="0" name=""/>
        <dsp:cNvSpPr/>
      </dsp:nvSpPr>
      <dsp:spPr>
        <a:xfrm rot="5071533">
          <a:off x="3710479" y="4546657"/>
          <a:ext cx="772364" cy="434905"/>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99B024A-61D1-430C-8DC1-110459134F27}">
      <dsp:nvSpPr>
        <dsp:cNvPr id="0" name=""/>
        <dsp:cNvSpPr/>
      </dsp:nvSpPr>
      <dsp:spPr>
        <a:xfrm>
          <a:off x="4636399" y="2793129"/>
          <a:ext cx="4345942" cy="3421995"/>
        </a:xfrm>
        <a:prstGeom prst="ellipse">
          <a:avLst/>
        </a:prstGeom>
        <a:solidFill>
          <a:srgbClr val="00B050"/>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noProof="0" dirty="0"/>
            <a:t>2/3 de todos os </a:t>
          </a:r>
          <a:r>
            <a:rPr lang="pt-BR" sz="2000" b="1" kern="1200" noProof="0" dirty="0"/>
            <a:t>recursos biológicos </a:t>
          </a:r>
          <a:r>
            <a:rPr lang="pt-BR" sz="2000" b="0" kern="1200" noProof="0" dirty="0"/>
            <a:t>do mundo estão em 17 </a:t>
          </a:r>
          <a:r>
            <a:rPr lang="pt-BR" sz="2000" b="1" kern="1200" noProof="0" dirty="0"/>
            <a:t>“países biológicos” </a:t>
          </a:r>
          <a:r>
            <a:rPr lang="pt-BR" sz="2000" b="0" kern="1200" noProof="0" dirty="0"/>
            <a:t>habitados pela maioria da população indígena do mundo.</a:t>
          </a:r>
          <a:endParaRPr lang="pt-BR" sz="2000" kern="1200" noProof="0" dirty="0"/>
        </a:p>
      </dsp:txBody>
      <dsp:txXfrm>
        <a:off x="5272847" y="3294269"/>
        <a:ext cx="3073046" cy="24197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C96FF-BD92-4B4F-A907-4EACF90F5E7E}">
      <dsp:nvSpPr>
        <dsp:cNvPr id="0" name=""/>
        <dsp:cNvSpPr/>
      </dsp:nvSpPr>
      <dsp:spPr>
        <a:xfrm>
          <a:off x="775225" y="0"/>
          <a:ext cx="2792948" cy="1122793"/>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noProof="0" dirty="0"/>
            <a:t>Uma parte de uma planta</a:t>
          </a:r>
        </a:p>
        <a:p>
          <a:pPr marL="0" lvl="0" indent="0" algn="ctr" defTabSz="844550">
            <a:lnSpc>
              <a:spcPct val="90000"/>
            </a:lnSpc>
            <a:spcBef>
              <a:spcPct val="0"/>
            </a:spcBef>
            <a:spcAft>
              <a:spcPct val="35000"/>
            </a:spcAft>
            <a:buNone/>
          </a:pPr>
          <a:r>
            <a:rPr lang="pt-BR" sz="1200" kern="1200" noProof="0" dirty="0"/>
            <a:t>(raízes, folhas, tronco, sementes…)</a:t>
          </a:r>
          <a:endParaRPr lang="pt-BR" sz="1900" kern="1200" noProof="0" dirty="0"/>
        </a:p>
      </dsp:txBody>
      <dsp:txXfrm>
        <a:off x="808110" y="32885"/>
        <a:ext cx="2727178" cy="1057023"/>
      </dsp:txXfrm>
    </dsp:sp>
    <dsp:sp modelId="{D9089AB2-9EDF-43C2-ABE5-04DEB04AEAA6}">
      <dsp:nvSpPr>
        <dsp:cNvPr id="0" name=""/>
        <dsp:cNvSpPr/>
      </dsp:nvSpPr>
      <dsp:spPr>
        <a:xfrm rot="5400000">
          <a:off x="1961176" y="1150863"/>
          <a:ext cx="421047" cy="50525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5400000">
        <a:off x="2020123" y="1192967"/>
        <a:ext cx="303154" cy="294733"/>
      </dsp:txXfrm>
    </dsp:sp>
    <dsp:sp modelId="{9F16B8A0-551D-417E-8CF8-742046580C92}">
      <dsp:nvSpPr>
        <dsp:cNvPr id="0" name=""/>
        <dsp:cNvSpPr/>
      </dsp:nvSpPr>
      <dsp:spPr>
        <a:xfrm>
          <a:off x="775225" y="1684189"/>
          <a:ext cx="2792948" cy="1122793"/>
        </a:xfrm>
        <a:prstGeom prst="roundRect">
          <a:avLst>
            <a:gd name="adj" fmla="val 10000"/>
          </a:avLst>
        </a:prstGeom>
        <a:solidFill>
          <a:schemeClr val="accent5">
            <a:hueOff val="2404066"/>
            <a:satOff val="-4882"/>
            <a:lumOff val="313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b="1" kern="1200" noProof="0" dirty="0"/>
            <a:t>1 </a:t>
          </a:r>
          <a:r>
            <a:rPr lang="pt-BR" sz="2100" kern="1200" noProof="0" dirty="0"/>
            <a:t>molécula é isolada</a:t>
          </a:r>
        </a:p>
      </dsp:txBody>
      <dsp:txXfrm>
        <a:off x="808110" y="1717074"/>
        <a:ext cx="2727178" cy="1057023"/>
      </dsp:txXfrm>
    </dsp:sp>
    <dsp:sp modelId="{70A0F0B8-8ADE-401B-81D1-3046EC15FBFE}">
      <dsp:nvSpPr>
        <dsp:cNvPr id="0" name=""/>
        <dsp:cNvSpPr/>
      </dsp:nvSpPr>
      <dsp:spPr>
        <a:xfrm rot="5400000">
          <a:off x="1961176" y="2835052"/>
          <a:ext cx="421047" cy="505256"/>
        </a:xfrm>
        <a:prstGeom prst="rightArrow">
          <a:avLst>
            <a:gd name="adj1" fmla="val 60000"/>
            <a:gd name="adj2" fmla="val 50000"/>
          </a:avLst>
        </a:prstGeom>
        <a:solidFill>
          <a:schemeClr val="accent5">
            <a:hueOff val="4808133"/>
            <a:satOff val="-9764"/>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5400000">
        <a:off x="2020123" y="2877156"/>
        <a:ext cx="303154" cy="294733"/>
      </dsp:txXfrm>
    </dsp:sp>
    <dsp:sp modelId="{1499DB4C-264B-4808-8508-174F748185D8}">
      <dsp:nvSpPr>
        <dsp:cNvPr id="0" name=""/>
        <dsp:cNvSpPr/>
      </dsp:nvSpPr>
      <dsp:spPr>
        <a:xfrm>
          <a:off x="775225" y="3368379"/>
          <a:ext cx="2792948" cy="1122793"/>
        </a:xfrm>
        <a:prstGeom prst="roundRect">
          <a:avLst>
            <a:gd name="adj" fmla="val 10000"/>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noProof="0" dirty="0"/>
            <a:t>Para ser usada </a:t>
          </a:r>
          <a:r>
            <a:rPr lang="pt-BR" sz="2100" b="1" kern="1200" noProof="0" dirty="0"/>
            <a:t>apenas</a:t>
          </a:r>
          <a:r>
            <a:rPr lang="pt-BR" sz="2100" kern="1200" noProof="0" dirty="0"/>
            <a:t> em </a:t>
          </a:r>
          <a:r>
            <a:rPr lang="pt-BR" sz="2100" b="1" kern="1200" noProof="0" dirty="0"/>
            <a:t>1</a:t>
          </a:r>
          <a:r>
            <a:rPr lang="pt-BR" sz="2100" kern="1200" noProof="0" dirty="0"/>
            <a:t> setor terapêutico</a:t>
          </a:r>
        </a:p>
      </dsp:txBody>
      <dsp:txXfrm>
        <a:off x="808110" y="3401264"/>
        <a:ext cx="2727178" cy="1057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260D5-F616-409C-B682-A91C9FEDD40C}">
      <dsp:nvSpPr>
        <dsp:cNvPr id="0" name=""/>
        <dsp:cNvSpPr/>
      </dsp:nvSpPr>
      <dsp:spPr>
        <a:xfrm>
          <a:off x="1888102" y="0"/>
          <a:ext cx="1867973" cy="1085937"/>
        </a:xfrm>
        <a:prstGeom prst="roundRect">
          <a:avLst>
            <a:gd name="adj" fmla="val 10000"/>
          </a:avLst>
        </a:prstGeom>
        <a:solidFill>
          <a:schemeClr val="accent5">
            <a:shade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noProof="0" dirty="0"/>
            <a:t>Planta interessante</a:t>
          </a:r>
        </a:p>
        <a:p>
          <a:pPr marL="0" lvl="0" indent="0" algn="ctr" defTabSz="889000">
            <a:lnSpc>
              <a:spcPct val="90000"/>
            </a:lnSpc>
            <a:spcBef>
              <a:spcPct val="0"/>
            </a:spcBef>
            <a:spcAft>
              <a:spcPct val="35000"/>
            </a:spcAft>
            <a:buNone/>
          </a:pPr>
          <a:r>
            <a:rPr lang="pt-BR" sz="1400" kern="1200" noProof="0" dirty="0"/>
            <a:t>(todas as partes)</a:t>
          </a:r>
        </a:p>
      </dsp:txBody>
      <dsp:txXfrm>
        <a:off x="1919908" y="31806"/>
        <a:ext cx="1804361" cy="1022325"/>
      </dsp:txXfrm>
    </dsp:sp>
    <dsp:sp modelId="{8C8405E9-CE3D-47FE-BAF4-50CB29E8E2D2}">
      <dsp:nvSpPr>
        <dsp:cNvPr id="0" name=""/>
        <dsp:cNvSpPr/>
      </dsp:nvSpPr>
      <dsp:spPr>
        <a:xfrm>
          <a:off x="586433" y="1085937"/>
          <a:ext cx="2235656" cy="1115544"/>
        </a:xfrm>
        <a:custGeom>
          <a:avLst/>
          <a:gdLst/>
          <a:ahLst/>
          <a:cxnLst/>
          <a:rect l="0" t="0" r="0" b="0"/>
          <a:pathLst>
            <a:path>
              <a:moveTo>
                <a:pt x="2235656" y="0"/>
              </a:moveTo>
              <a:lnTo>
                <a:pt x="2235656" y="557772"/>
              </a:lnTo>
              <a:lnTo>
                <a:pt x="0" y="557772"/>
              </a:lnTo>
              <a:lnTo>
                <a:pt x="0" y="1115544"/>
              </a:lnTo>
            </a:path>
          </a:pathLst>
        </a:custGeom>
        <a:noFill/>
        <a:ln w="15875" cap="rnd"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6F9587-81A9-48D9-A989-FF5425F7BF1F}">
      <dsp:nvSpPr>
        <dsp:cNvPr id="0" name=""/>
        <dsp:cNvSpPr/>
      </dsp:nvSpPr>
      <dsp:spPr>
        <a:xfrm>
          <a:off x="3143" y="2201482"/>
          <a:ext cx="1166579" cy="777719"/>
        </a:xfrm>
        <a:prstGeom prst="roundRect">
          <a:avLst>
            <a:gd name="adj" fmla="val 10000"/>
          </a:avLst>
        </a:prstGeom>
        <a:solidFill>
          <a:schemeClr val="accent5">
            <a:tint val="99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noProof="0" dirty="0"/>
            <a:t>Molécula interessante</a:t>
          </a:r>
        </a:p>
        <a:p>
          <a:pPr marL="0" lvl="0" indent="0" algn="ctr" defTabSz="577850">
            <a:lnSpc>
              <a:spcPct val="90000"/>
            </a:lnSpc>
            <a:spcBef>
              <a:spcPct val="0"/>
            </a:spcBef>
            <a:spcAft>
              <a:spcPct val="35000"/>
            </a:spcAft>
            <a:buNone/>
          </a:pPr>
          <a:r>
            <a:rPr lang="pt-BR" sz="1300" kern="1200" noProof="0" dirty="0"/>
            <a:t>1</a:t>
          </a:r>
        </a:p>
      </dsp:txBody>
      <dsp:txXfrm>
        <a:off x="25922" y="2224261"/>
        <a:ext cx="1121021" cy="732161"/>
      </dsp:txXfrm>
    </dsp:sp>
    <dsp:sp modelId="{22990BF1-0B2C-4EEF-8E85-7F25D546769D}">
      <dsp:nvSpPr>
        <dsp:cNvPr id="0" name=""/>
        <dsp:cNvSpPr/>
      </dsp:nvSpPr>
      <dsp:spPr>
        <a:xfrm>
          <a:off x="2102986" y="1085937"/>
          <a:ext cx="719102" cy="1115544"/>
        </a:xfrm>
        <a:custGeom>
          <a:avLst/>
          <a:gdLst/>
          <a:ahLst/>
          <a:cxnLst/>
          <a:rect l="0" t="0" r="0" b="0"/>
          <a:pathLst>
            <a:path>
              <a:moveTo>
                <a:pt x="719102" y="0"/>
              </a:moveTo>
              <a:lnTo>
                <a:pt x="719102" y="557772"/>
              </a:lnTo>
              <a:lnTo>
                <a:pt x="0" y="557772"/>
              </a:lnTo>
              <a:lnTo>
                <a:pt x="0" y="1115544"/>
              </a:lnTo>
            </a:path>
          </a:pathLst>
        </a:custGeom>
        <a:noFill/>
        <a:ln w="15875" cap="rnd"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C9356E-71CF-4D27-BB19-58DD8F6E0F78}">
      <dsp:nvSpPr>
        <dsp:cNvPr id="0" name=""/>
        <dsp:cNvSpPr/>
      </dsp:nvSpPr>
      <dsp:spPr>
        <a:xfrm>
          <a:off x="1519696" y="2201482"/>
          <a:ext cx="1166579" cy="777719"/>
        </a:xfrm>
        <a:prstGeom prst="roundRect">
          <a:avLst>
            <a:gd name="adj" fmla="val 10000"/>
          </a:avLst>
        </a:prstGeom>
        <a:solidFill>
          <a:schemeClr val="accent5">
            <a:tint val="99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noProof="0" dirty="0"/>
            <a:t>Molécula interessante</a:t>
          </a:r>
        </a:p>
        <a:p>
          <a:pPr marL="0" lvl="0" indent="0" algn="ctr" defTabSz="577850">
            <a:lnSpc>
              <a:spcPct val="90000"/>
            </a:lnSpc>
            <a:spcBef>
              <a:spcPct val="0"/>
            </a:spcBef>
            <a:spcAft>
              <a:spcPct val="35000"/>
            </a:spcAft>
            <a:buNone/>
          </a:pPr>
          <a:r>
            <a:rPr lang="pt-BR" sz="1300" kern="1200" dirty="0"/>
            <a:t>2</a:t>
          </a:r>
        </a:p>
      </dsp:txBody>
      <dsp:txXfrm>
        <a:off x="1542475" y="2224261"/>
        <a:ext cx="1121021" cy="732161"/>
      </dsp:txXfrm>
    </dsp:sp>
    <dsp:sp modelId="{D88038A2-7A7B-43F3-A8DA-A7F927B1E5A6}">
      <dsp:nvSpPr>
        <dsp:cNvPr id="0" name=""/>
        <dsp:cNvSpPr/>
      </dsp:nvSpPr>
      <dsp:spPr>
        <a:xfrm>
          <a:off x="586433" y="2979202"/>
          <a:ext cx="1516553" cy="1038699"/>
        </a:xfrm>
        <a:custGeom>
          <a:avLst/>
          <a:gdLst/>
          <a:ahLst/>
          <a:cxnLst/>
          <a:rect l="0" t="0" r="0" b="0"/>
          <a:pathLst>
            <a:path>
              <a:moveTo>
                <a:pt x="1516553" y="0"/>
              </a:moveTo>
              <a:lnTo>
                <a:pt x="1516553" y="519349"/>
              </a:lnTo>
              <a:lnTo>
                <a:pt x="0" y="519349"/>
              </a:lnTo>
              <a:lnTo>
                <a:pt x="0" y="1038699"/>
              </a:lnTo>
            </a:path>
          </a:pathLst>
        </a:custGeom>
        <a:noFill/>
        <a:ln w="15875" cap="rnd" cmpd="sng" algn="ctr">
          <a:solidFill>
            <a:schemeClr val="accent5">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286F5E-91BC-4089-BF0E-AD4DD5B6929D}">
      <dsp:nvSpPr>
        <dsp:cNvPr id="0" name=""/>
        <dsp:cNvSpPr/>
      </dsp:nvSpPr>
      <dsp:spPr>
        <a:xfrm>
          <a:off x="3143" y="4017901"/>
          <a:ext cx="1166579" cy="777719"/>
        </a:xfrm>
        <a:prstGeom prst="roundRect">
          <a:avLst>
            <a:gd name="adj" fmla="val 10000"/>
          </a:avLst>
        </a:prstGeom>
        <a:solidFill>
          <a:schemeClr val="accent5">
            <a:tint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noProof="0" dirty="0"/>
            <a:t>Setor terapêutico</a:t>
          </a:r>
        </a:p>
        <a:p>
          <a:pPr marL="0" lvl="0" indent="0" algn="ctr" defTabSz="577850">
            <a:lnSpc>
              <a:spcPct val="90000"/>
            </a:lnSpc>
            <a:spcBef>
              <a:spcPct val="0"/>
            </a:spcBef>
            <a:spcAft>
              <a:spcPct val="35000"/>
            </a:spcAft>
            <a:buNone/>
          </a:pPr>
          <a:r>
            <a:rPr lang="pt-BR" sz="1300" kern="1200" noProof="0" dirty="0"/>
            <a:t>1</a:t>
          </a:r>
        </a:p>
      </dsp:txBody>
      <dsp:txXfrm>
        <a:off x="25922" y="4040680"/>
        <a:ext cx="1121021" cy="732161"/>
      </dsp:txXfrm>
    </dsp:sp>
    <dsp:sp modelId="{18AD0780-B460-43DF-8DD2-EF0A88CAC207}">
      <dsp:nvSpPr>
        <dsp:cNvPr id="0" name=""/>
        <dsp:cNvSpPr/>
      </dsp:nvSpPr>
      <dsp:spPr>
        <a:xfrm>
          <a:off x="2057266" y="2979202"/>
          <a:ext cx="91440" cy="1038699"/>
        </a:xfrm>
        <a:custGeom>
          <a:avLst/>
          <a:gdLst/>
          <a:ahLst/>
          <a:cxnLst/>
          <a:rect l="0" t="0" r="0" b="0"/>
          <a:pathLst>
            <a:path>
              <a:moveTo>
                <a:pt x="45720" y="0"/>
              </a:moveTo>
              <a:lnTo>
                <a:pt x="45720" y="1038699"/>
              </a:lnTo>
            </a:path>
          </a:pathLst>
        </a:custGeom>
        <a:noFill/>
        <a:ln w="15875" cap="rnd" cmpd="sng" algn="ctr">
          <a:solidFill>
            <a:schemeClr val="accent5">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47AED4-4FDE-41AE-BB39-578BC70BD9BA}">
      <dsp:nvSpPr>
        <dsp:cNvPr id="0" name=""/>
        <dsp:cNvSpPr/>
      </dsp:nvSpPr>
      <dsp:spPr>
        <a:xfrm>
          <a:off x="1519696" y="4017901"/>
          <a:ext cx="1166579" cy="777719"/>
        </a:xfrm>
        <a:prstGeom prst="roundRect">
          <a:avLst>
            <a:gd name="adj" fmla="val 10000"/>
          </a:avLst>
        </a:prstGeom>
        <a:solidFill>
          <a:schemeClr val="accent5">
            <a:tint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noProof="0" dirty="0"/>
            <a:t>Setor terapêutico</a:t>
          </a:r>
        </a:p>
        <a:p>
          <a:pPr marL="0" lvl="0" indent="0" algn="ctr" defTabSz="577850">
            <a:lnSpc>
              <a:spcPct val="90000"/>
            </a:lnSpc>
            <a:spcBef>
              <a:spcPct val="0"/>
            </a:spcBef>
            <a:spcAft>
              <a:spcPct val="35000"/>
            </a:spcAft>
            <a:buNone/>
          </a:pPr>
          <a:r>
            <a:rPr lang="pt-BR" sz="1300" kern="1200" dirty="0"/>
            <a:t>2</a:t>
          </a:r>
        </a:p>
      </dsp:txBody>
      <dsp:txXfrm>
        <a:off x="1542475" y="4040680"/>
        <a:ext cx="1121021" cy="732161"/>
      </dsp:txXfrm>
    </dsp:sp>
    <dsp:sp modelId="{132339F1-344D-4E6A-9BBE-E0CB42F3EF90}">
      <dsp:nvSpPr>
        <dsp:cNvPr id="0" name=""/>
        <dsp:cNvSpPr/>
      </dsp:nvSpPr>
      <dsp:spPr>
        <a:xfrm>
          <a:off x="2102986" y="2979202"/>
          <a:ext cx="1516553" cy="1038699"/>
        </a:xfrm>
        <a:custGeom>
          <a:avLst/>
          <a:gdLst/>
          <a:ahLst/>
          <a:cxnLst/>
          <a:rect l="0" t="0" r="0" b="0"/>
          <a:pathLst>
            <a:path>
              <a:moveTo>
                <a:pt x="0" y="0"/>
              </a:moveTo>
              <a:lnTo>
                <a:pt x="0" y="519349"/>
              </a:lnTo>
              <a:lnTo>
                <a:pt x="1516553" y="519349"/>
              </a:lnTo>
              <a:lnTo>
                <a:pt x="1516553" y="1038699"/>
              </a:lnTo>
            </a:path>
          </a:pathLst>
        </a:custGeom>
        <a:noFill/>
        <a:ln w="15875" cap="rnd" cmpd="sng" algn="ctr">
          <a:solidFill>
            <a:schemeClr val="accent5">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1D3BF4-6280-4118-9645-490BCFD6F12C}">
      <dsp:nvSpPr>
        <dsp:cNvPr id="0" name=""/>
        <dsp:cNvSpPr/>
      </dsp:nvSpPr>
      <dsp:spPr>
        <a:xfrm>
          <a:off x="3036250" y="4017901"/>
          <a:ext cx="1166579" cy="777719"/>
        </a:xfrm>
        <a:prstGeom prst="roundRect">
          <a:avLst>
            <a:gd name="adj" fmla="val 10000"/>
          </a:avLst>
        </a:prstGeom>
        <a:solidFill>
          <a:schemeClr val="accent5">
            <a:tint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noProof="0" dirty="0"/>
            <a:t>Setor terapêutico</a:t>
          </a:r>
        </a:p>
        <a:p>
          <a:pPr marL="0" lvl="0" indent="0" algn="ctr" defTabSz="577850">
            <a:lnSpc>
              <a:spcPct val="90000"/>
            </a:lnSpc>
            <a:spcBef>
              <a:spcPct val="0"/>
            </a:spcBef>
            <a:spcAft>
              <a:spcPct val="35000"/>
            </a:spcAft>
            <a:buNone/>
          </a:pPr>
          <a:r>
            <a:rPr lang="pt-BR" sz="1300" kern="1200" dirty="0"/>
            <a:t>3</a:t>
          </a:r>
        </a:p>
      </dsp:txBody>
      <dsp:txXfrm>
        <a:off x="3059029" y="4040680"/>
        <a:ext cx="1121021" cy="732161"/>
      </dsp:txXfrm>
    </dsp:sp>
    <dsp:sp modelId="{3FE1A42B-9A84-4DFF-8780-A3FD028C68DD}">
      <dsp:nvSpPr>
        <dsp:cNvPr id="0" name=""/>
        <dsp:cNvSpPr/>
      </dsp:nvSpPr>
      <dsp:spPr>
        <a:xfrm>
          <a:off x="2822089" y="1085937"/>
          <a:ext cx="797450" cy="1115544"/>
        </a:xfrm>
        <a:custGeom>
          <a:avLst/>
          <a:gdLst/>
          <a:ahLst/>
          <a:cxnLst/>
          <a:rect l="0" t="0" r="0" b="0"/>
          <a:pathLst>
            <a:path>
              <a:moveTo>
                <a:pt x="0" y="0"/>
              </a:moveTo>
              <a:lnTo>
                <a:pt x="0" y="557772"/>
              </a:lnTo>
              <a:lnTo>
                <a:pt x="797450" y="557772"/>
              </a:lnTo>
              <a:lnTo>
                <a:pt x="797450" y="1115544"/>
              </a:lnTo>
            </a:path>
          </a:pathLst>
        </a:custGeom>
        <a:noFill/>
        <a:ln w="15875" cap="rnd"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996EE5-E5A7-472F-822B-F308C6E906A5}">
      <dsp:nvSpPr>
        <dsp:cNvPr id="0" name=""/>
        <dsp:cNvSpPr/>
      </dsp:nvSpPr>
      <dsp:spPr>
        <a:xfrm>
          <a:off x="3036250" y="2201482"/>
          <a:ext cx="1166579" cy="777719"/>
        </a:xfrm>
        <a:prstGeom prst="roundRect">
          <a:avLst>
            <a:gd name="adj" fmla="val 10000"/>
          </a:avLst>
        </a:prstGeom>
        <a:solidFill>
          <a:schemeClr val="accent5">
            <a:tint val="99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noProof="0" dirty="0"/>
            <a:t>Molécula interessante</a:t>
          </a:r>
        </a:p>
        <a:p>
          <a:pPr marL="0" lvl="0" indent="0" algn="ctr" defTabSz="577850">
            <a:lnSpc>
              <a:spcPct val="90000"/>
            </a:lnSpc>
            <a:spcBef>
              <a:spcPct val="0"/>
            </a:spcBef>
            <a:spcAft>
              <a:spcPct val="35000"/>
            </a:spcAft>
            <a:buNone/>
          </a:pPr>
          <a:r>
            <a:rPr lang="pt-BR" sz="1300" kern="1200" dirty="0"/>
            <a:t>3 </a:t>
          </a:r>
        </a:p>
      </dsp:txBody>
      <dsp:txXfrm>
        <a:off x="3059029" y="2224261"/>
        <a:ext cx="1121021" cy="732161"/>
      </dsp:txXfrm>
    </dsp:sp>
    <dsp:sp modelId="{5FED8AFB-BB26-42F9-9136-7EEAC98C36D1}">
      <dsp:nvSpPr>
        <dsp:cNvPr id="0" name=""/>
        <dsp:cNvSpPr/>
      </dsp:nvSpPr>
      <dsp:spPr>
        <a:xfrm>
          <a:off x="2822089" y="1085937"/>
          <a:ext cx="2314003" cy="1115544"/>
        </a:xfrm>
        <a:custGeom>
          <a:avLst/>
          <a:gdLst/>
          <a:ahLst/>
          <a:cxnLst/>
          <a:rect l="0" t="0" r="0" b="0"/>
          <a:pathLst>
            <a:path>
              <a:moveTo>
                <a:pt x="0" y="0"/>
              </a:moveTo>
              <a:lnTo>
                <a:pt x="0" y="557772"/>
              </a:lnTo>
              <a:lnTo>
                <a:pt x="2314003" y="557772"/>
              </a:lnTo>
              <a:lnTo>
                <a:pt x="2314003" y="1115544"/>
              </a:lnTo>
            </a:path>
          </a:pathLst>
        </a:custGeom>
        <a:noFill/>
        <a:ln w="15875" cap="rnd"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EEE25-1C34-42E9-9732-F862C6285E19}">
      <dsp:nvSpPr>
        <dsp:cNvPr id="0" name=""/>
        <dsp:cNvSpPr/>
      </dsp:nvSpPr>
      <dsp:spPr>
        <a:xfrm>
          <a:off x="4552803" y="2201482"/>
          <a:ext cx="1166579" cy="777719"/>
        </a:xfrm>
        <a:prstGeom prst="roundRect">
          <a:avLst>
            <a:gd name="adj" fmla="val 10000"/>
          </a:avLst>
        </a:prstGeom>
        <a:solidFill>
          <a:schemeClr val="accent5">
            <a:tint val="99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noProof="0" dirty="0"/>
            <a:t>Molécula interessante,</a:t>
          </a:r>
        </a:p>
        <a:p>
          <a:pPr marL="0" lvl="0" indent="0" algn="ctr" defTabSz="577850">
            <a:lnSpc>
              <a:spcPct val="90000"/>
            </a:lnSpc>
            <a:spcBef>
              <a:spcPct val="0"/>
            </a:spcBef>
            <a:spcAft>
              <a:spcPct val="35000"/>
            </a:spcAft>
            <a:buNone/>
          </a:pPr>
          <a:r>
            <a:rPr lang="pt-BR" sz="1300" kern="1200" dirty="0" err="1"/>
            <a:t>etc</a:t>
          </a:r>
          <a:r>
            <a:rPr lang="pt-BR" sz="1300" kern="1200" dirty="0"/>
            <a:t>…</a:t>
          </a:r>
        </a:p>
      </dsp:txBody>
      <dsp:txXfrm>
        <a:off x="4575582" y="2224261"/>
        <a:ext cx="1121021" cy="732161"/>
      </dsp:txXfrm>
    </dsp:sp>
    <dsp:sp modelId="{6583EFC0-1E10-4E4B-A59A-2B96A0FF7FB4}">
      <dsp:nvSpPr>
        <dsp:cNvPr id="0" name=""/>
        <dsp:cNvSpPr/>
      </dsp:nvSpPr>
      <dsp:spPr>
        <a:xfrm>
          <a:off x="5090373" y="2979202"/>
          <a:ext cx="91440" cy="1038699"/>
        </a:xfrm>
        <a:custGeom>
          <a:avLst/>
          <a:gdLst/>
          <a:ahLst/>
          <a:cxnLst/>
          <a:rect l="0" t="0" r="0" b="0"/>
          <a:pathLst>
            <a:path>
              <a:moveTo>
                <a:pt x="45720" y="0"/>
              </a:moveTo>
              <a:lnTo>
                <a:pt x="45720" y="1038699"/>
              </a:lnTo>
            </a:path>
          </a:pathLst>
        </a:custGeom>
        <a:noFill/>
        <a:ln w="15875" cap="rnd" cmpd="sng" algn="ctr">
          <a:solidFill>
            <a:schemeClr val="accent5">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2131D5-748A-4541-B8FC-79680F33CB4E}">
      <dsp:nvSpPr>
        <dsp:cNvPr id="0" name=""/>
        <dsp:cNvSpPr/>
      </dsp:nvSpPr>
      <dsp:spPr>
        <a:xfrm>
          <a:off x="4552803" y="4017901"/>
          <a:ext cx="1166579" cy="777719"/>
        </a:xfrm>
        <a:prstGeom prst="roundRect">
          <a:avLst>
            <a:gd name="adj" fmla="val 10000"/>
          </a:avLst>
        </a:prstGeom>
        <a:solidFill>
          <a:schemeClr val="accent5">
            <a:tint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BR" sz="1300" kern="1200" noProof="0" dirty="0"/>
            <a:t>Setor terapêutico,</a:t>
          </a:r>
        </a:p>
        <a:p>
          <a:pPr marL="0" lvl="0" indent="0" algn="ctr" defTabSz="577850">
            <a:lnSpc>
              <a:spcPct val="90000"/>
            </a:lnSpc>
            <a:spcBef>
              <a:spcPct val="0"/>
            </a:spcBef>
            <a:spcAft>
              <a:spcPct val="35000"/>
            </a:spcAft>
            <a:buNone/>
          </a:pPr>
          <a:r>
            <a:rPr lang="pt-BR" sz="1300" kern="1200" dirty="0" err="1"/>
            <a:t>etc</a:t>
          </a:r>
          <a:r>
            <a:rPr lang="pt-BR" sz="1300" kern="1200" dirty="0"/>
            <a:t>…</a:t>
          </a:r>
        </a:p>
      </dsp:txBody>
      <dsp:txXfrm>
        <a:off x="4575582" y="4040680"/>
        <a:ext cx="1121021" cy="73216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0.70987</cdr:x>
      <cdr:y>0.07943</cdr:y>
    </cdr:from>
    <cdr:to>
      <cdr:x>0.86692</cdr:x>
      <cdr:y>0.29228</cdr:y>
    </cdr:to>
    <cdr:sp macro="" textlink="">
      <cdr:nvSpPr>
        <cdr:cNvPr id="2" name="TextBox 1"/>
        <cdr:cNvSpPr txBox="1"/>
      </cdr:nvSpPr>
      <cdr:spPr>
        <a:xfrm xmlns:a="http://schemas.openxmlformats.org/drawingml/2006/main" flipH="1" flipV="1">
          <a:off x="6222442" y="437470"/>
          <a:ext cx="1376624" cy="11722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554FE-E2DD-4CCE-B93F-525ACB58637D}" type="datetimeFigureOut">
              <a:rPr lang="en-GB" smtClean="0"/>
              <a:t>29/08/2018</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DA35F-A3CF-4BC7-8CE6-F0B720C1CC78}" type="slidenum">
              <a:rPr lang="en-GB" smtClean="0"/>
              <a:t>‹N›</a:t>
            </a:fld>
            <a:endParaRPr lang="en-GB"/>
          </a:p>
        </p:txBody>
      </p:sp>
    </p:spTree>
    <p:extLst>
      <p:ext uri="{BB962C8B-B14F-4D97-AF65-F5344CB8AC3E}">
        <p14:creationId xmlns:p14="http://schemas.microsoft.com/office/powerpoint/2010/main" val="204957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A67DA35F-A3CF-4BC7-8CE6-F0B720C1CC78}" type="slidenum">
              <a:rPr lang="en-GB" smtClean="0"/>
              <a:t>9</a:t>
            </a:fld>
            <a:endParaRPr lang="en-GB"/>
          </a:p>
        </p:txBody>
      </p:sp>
    </p:spTree>
    <p:extLst>
      <p:ext uri="{BB962C8B-B14F-4D97-AF65-F5344CB8AC3E}">
        <p14:creationId xmlns:p14="http://schemas.microsoft.com/office/powerpoint/2010/main" val="292400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the </a:t>
            </a:r>
            <a:r>
              <a:rPr lang="it-IT" dirty="0" err="1"/>
              <a:t>United</a:t>
            </a:r>
            <a:r>
              <a:rPr lang="it-IT" dirty="0"/>
              <a:t> Nations Conference on the Environment of Rio de Janeiro in 1992, the </a:t>
            </a:r>
            <a:r>
              <a:rPr lang="it-IT" dirty="0" err="1"/>
              <a:t>biggest</a:t>
            </a:r>
            <a:r>
              <a:rPr lang="it-IT" dirty="0"/>
              <a:t> </a:t>
            </a:r>
            <a:r>
              <a:rPr lang="it-IT" dirty="0" err="1"/>
              <a:t>discussion</a:t>
            </a:r>
            <a:r>
              <a:rPr lang="it-IT" dirty="0"/>
              <a:t> </a:t>
            </a:r>
            <a:r>
              <a:rPr lang="it-IT" dirty="0" err="1"/>
              <a:t>was</a:t>
            </a:r>
            <a:r>
              <a:rPr lang="it-IT" dirty="0"/>
              <a:t> on «</a:t>
            </a:r>
            <a:r>
              <a:rPr lang="it-IT" dirty="0" err="1"/>
              <a:t>intellectual</a:t>
            </a:r>
            <a:r>
              <a:rPr lang="it-IT" dirty="0"/>
              <a:t> </a:t>
            </a:r>
            <a:r>
              <a:rPr lang="it-IT" dirty="0" err="1"/>
              <a:t>property</a:t>
            </a:r>
            <a:r>
              <a:rPr lang="it-IT" dirty="0"/>
              <a:t> </a:t>
            </a:r>
            <a:r>
              <a:rPr lang="it-IT" dirty="0" err="1"/>
              <a:t>rights</a:t>
            </a:r>
            <a:r>
              <a:rPr lang="it-IT" dirty="0"/>
              <a:t>»: </a:t>
            </a:r>
            <a:r>
              <a:rPr lang="it-IT" dirty="0" err="1"/>
              <a:t>who</a:t>
            </a:r>
            <a:r>
              <a:rPr lang="it-IT" dirty="0"/>
              <a:t> benefits from the </a:t>
            </a:r>
            <a:r>
              <a:rPr lang="it-IT" dirty="0" err="1"/>
              <a:t>commercialization</a:t>
            </a:r>
            <a:r>
              <a:rPr lang="it-IT" dirty="0"/>
              <a:t> of </a:t>
            </a:r>
            <a:r>
              <a:rPr lang="it-IT" dirty="0" err="1"/>
              <a:t>natural</a:t>
            </a:r>
            <a:r>
              <a:rPr lang="it-IT" dirty="0"/>
              <a:t> </a:t>
            </a:r>
            <a:r>
              <a:rPr lang="it-IT" dirty="0" err="1"/>
              <a:t>resources</a:t>
            </a:r>
            <a:r>
              <a:rPr lang="it-IT" dirty="0"/>
              <a:t>?</a:t>
            </a:r>
          </a:p>
          <a:p>
            <a:r>
              <a:rPr lang="it-IT" dirty="0" err="1"/>
              <a:t>Most</a:t>
            </a:r>
            <a:r>
              <a:rPr lang="it-IT" dirty="0"/>
              <a:t> </a:t>
            </a:r>
            <a:r>
              <a:rPr lang="it-IT" dirty="0" err="1"/>
              <a:t>attendees</a:t>
            </a:r>
            <a:r>
              <a:rPr lang="it-IT" dirty="0"/>
              <a:t> </a:t>
            </a:r>
            <a:r>
              <a:rPr lang="it-IT" dirty="0" err="1"/>
              <a:t>agreed</a:t>
            </a:r>
            <a:r>
              <a:rPr lang="it-IT" dirty="0"/>
              <a:t> </a:t>
            </a:r>
            <a:r>
              <a:rPr lang="it-IT" dirty="0" err="1"/>
              <a:t>that</a:t>
            </a:r>
            <a:r>
              <a:rPr lang="it-IT" dirty="0"/>
              <a:t> some </a:t>
            </a:r>
            <a:r>
              <a:rPr lang="it-IT" dirty="0" err="1"/>
              <a:t>laws</a:t>
            </a:r>
            <a:r>
              <a:rPr lang="it-IT" dirty="0"/>
              <a:t> </a:t>
            </a:r>
            <a:r>
              <a:rPr lang="it-IT" dirty="0" err="1"/>
              <a:t>were</a:t>
            </a:r>
            <a:r>
              <a:rPr lang="it-IT" dirty="0"/>
              <a:t> to be made so </a:t>
            </a:r>
            <a:r>
              <a:rPr lang="it-IT" dirty="0" err="1"/>
              <a:t>that</a:t>
            </a:r>
            <a:r>
              <a:rPr lang="it-IT" dirty="0"/>
              <a:t> </a:t>
            </a:r>
            <a:r>
              <a:rPr lang="it-IT" dirty="0" err="1"/>
              <a:t>at</a:t>
            </a:r>
            <a:r>
              <a:rPr lang="it-IT" dirty="0"/>
              <a:t> </a:t>
            </a:r>
            <a:r>
              <a:rPr lang="it-IT" dirty="0" err="1"/>
              <a:t>least</a:t>
            </a:r>
            <a:r>
              <a:rPr lang="it-IT" dirty="0"/>
              <a:t> a </a:t>
            </a:r>
            <a:r>
              <a:rPr lang="it-IT" dirty="0" err="1"/>
              <a:t>percentage</a:t>
            </a:r>
            <a:r>
              <a:rPr lang="it-IT" dirty="0"/>
              <a:t> of </a:t>
            </a:r>
            <a:r>
              <a:rPr lang="it-IT" dirty="0" err="1"/>
              <a:t>profits</a:t>
            </a:r>
            <a:r>
              <a:rPr lang="it-IT" dirty="0"/>
              <a:t> </a:t>
            </a:r>
            <a:r>
              <a:rPr lang="it-IT" dirty="0" err="1"/>
              <a:t>could</a:t>
            </a:r>
            <a:r>
              <a:rPr lang="it-IT" dirty="0"/>
              <a:t> go back to the country and to the </a:t>
            </a:r>
            <a:r>
              <a:rPr lang="it-IT" dirty="0" err="1"/>
              <a:t>people</a:t>
            </a:r>
            <a:r>
              <a:rPr lang="it-IT" dirty="0"/>
              <a:t> </a:t>
            </a:r>
            <a:r>
              <a:rPr lang="it-IT" dirty="0" err="1"/>
              <a:t>who</a:t>
            </a:r>
            <a:r>
              <a:rPr lang="it-IT" dirty="0"/>
              <a:t> </a:t>
            </a:r>
            <a:r>
              <a:rPr lang="it-IT" dirty="0" err="1"/>
              <a:t>discovered</a:t>
            </a:r>
            <a:r>
              <a:rPr lang="it-IT" dirty="0"/>
              <a:t> the </a:t>
            </a:r>
            <a:r>
              <a:rPr lang="it-IT" dirty="0" err="1"/>
              <a:t>plants</a:t>
            </a:r>
            <a:r>
              <a:rPr lang="it-IT" dirty="0"/>
              <a:t> </a:t>
            </a:r>
            <a:r>
              <a:rPr lang="it-IT" dirty="0" err="1"/>
              <a:t>used</a:t>
            </a:r>
            <a:r>
              <a:rPr lang="it-IT" dirty="0"/>
              <a:t> for </a:t>
            </a:r>
            <a:r>
              <a:rPr lang="it-IT" dirty="0" err="1"/>
              <a:t>healing</a:t>
            </a:r>
            <a:r>
              <a:rPr lang="it-IT" dirty="0"/>
              <a:t>. </a:t>
            </a:r>
            <a:br>
              <a:rPr lang="it-IT" dirty="0"/>
            </a:br>
            <a:r>
              <a:rPr lang="it-IT" dirty="0"/>
              <a:t>The </a:t>
            </a:r>
            <a:r>
              <a:rPr lang="it-IT" dirty="0" err="1"/>
              <a:t>indigenous</a:t>
            </a:r>
            <a:r>
              <a:rPr lang="it-IT" dirty="0"/>
              <a:t> </a:t>
            </a:r>
            <a:r>
              <a:rPr lang="it-IT" dirty="0" err="1"/>
              <a:t>people</a:t>
            </a:r>
            <a:r>
              <a:rPr lang="it-IT" dirty="0"/>
              <a:t> </a:t>
            </a:r>
            <a:r>
              <a:rPr lang="it-IT" dirty="0" err="1"/>
              <a:t>present</a:t>
            </a:r>
            <a:r>
              <a:rPr lang="it-IT" dirty="0"/>
              <a:t> </a:t>
            </a:r>
            <a:r>
              <a:rPr lang="it-IT" dirty="0" err="1"/>
              <a:t>were</a:t>
            </a:r>
            <a:r>
              <a:rPr lang="it-IT" dirty="0"/>
              <a:t> </a:t>
            </a:r>
            <a:r>
              <a:rPr lang="it-IT" dirty="0" err="1"/>
              <a:t>challenged</a:t>
            </a:r>
            <a:r>
              <a:rPr lang="it-IT" dirty="0"/>
              <a:t> by the senator of </a:t>
            </a:r>
            <a:r>
              <a:rPr lang="it-IT" dirty="0" err="1"/>
              <a:t>that</a:t>
            </a:r>
            <a:r>
              <a:rPr lang="it-IT" dirty="0"/>
              <a:t> time. He </a:t>
            </a:r>
            <a:r>
              <a:rPr lang="it-IT" dirty="0" err="1"/>
              <a:t>said</a:t>
            </a:r>
            <a:r>
              <a:rPr lang="it-IT" dirty="0"/>
              <a:t>:</a:t>
            </a:r>
          </a:p>
          <a:p>
            <a:endParaRPr lang="it-IT" dirty="0"/>
          </a:p>
          <a:p>
            <a:r>
              <a:rPr lang="it-IT" i="1" dirty="0" err="1"/>
              <a:t>It</a:t>
            </a:r>
            <a:r>
              <a:rPr lang="it-IT" i="1" dirty="0"/>
              <a:t> </a:t>
            </a:r>
            <a:r>
              <a:rPr lang="it-IT" i="1" dirty="0" err="1"/>
              <a:t>is</a:t>
            </a:r>
            <a:r>
              <a:rPr lang="it-IT" i="1" dirty="0"/>
              <a:t> right to </a:t>
            </a:r>
            <a:r>
              <a:rPr lang="it-IT" i="1" dirty="0" err="1"/>
              <a:t>give</a:t>
            </a:r>
            <a:r>
              <a:rPr lang="it-IT" i="1" dirty="0"/>
              <a:t> money to the </a:t>
            </a:r>
            <a:r>
              <a:rPr lang="it-IT" i="1" dirty="0" err="1"/>
              <a:t>people</a:t>
            </a:r>
            <a:r>
              <a:rPr lang="it-IT" i="1" dirty="0"/>
              <a:t> </a:t>
            </a:r>
            <a:r>
              <a:rPr lang="it-IT" i="1" dirty="0" err="1"/>
              <a:t>who</a:t>
            </a:r>
            <a:r>
              <a:rPr lang="it-IT" i="1" dirty="0"/>
              <a:t> </a:t>
            </a:r>
            <a:r>
              <a:rPr lang="it-IT" i="1" dirty="0" err="1"/>
              <a:t>discover</a:t>
            </a:r>
            <a:r>
              <a:rPr lang="it-IT" i="1" dirty="0"/>
              <a:t> the </a:t>
            </a:r>
            <a:r>
              <a:rPr lang="it-IT" i="1" dirty="0" err="1"/>
              <a:t>plants</a:t>
            </a:r>
            <a:r>
              <a:rPr lang="it-IT" i="1" dirty="0"/>
              <a:t> </a:t>
            </a:r>
            <a:r>
              <a:rPr lang="it-IT" i="1" dirty="0" err="1"/>
              <a:t>that</a:t>
            </a:r>
            <a:r>
              <a:rPr lang="it-IT" i="1" dirty="0"/>
              <a:t> are </a:t>
            </a:r>
            <a:r>
              <a:rPr lang="it-IT" i="1" dirty="0" err="1"/>
              <a:t>useful</a:t>
            </a:r>
            <a:r>
              <a:rPr lang="it-IT" i="1" dirty="0"/>
              <a:t>, </a:t>
            </a:r>
            <a:r>
              <a:rPr lang="it-IT" i="1" dirty="0" err="1"/>
              <a:t>but</a:t>
            </a:r>
            <a:r>
              <a:rPr lang="it-IT" i="1" dirty="0"/>
              <a:t> the </a:t>
            </a:r>
            <a:r>
              <a:rPr lang="it-IT" i="1" dirty="0" err="1"/>
              <a:t>indigenous</a:t>
            </a:r>
            <a:r>
              <a:rPr lang="it-IT" i="1" dirty="0"/>
              <a:t> </a:t>
            </a:r>
            <a:r>
              <a:rPr lang="it-IT" i="1" dirty="0" err="1"/>
              <a:t>people</a:t>
            </a:r>
            <a:r>
              <a:rPr lang="it-IT" i="1" dirty="0"/>
              <a:t> </a:t>
            </a:r>
            <a:r>
              <a:rPr lang="it-IT" i="1" dirty="0" err="1"/>
              <a:t>have</a:t>
            </a:r>
            <a:r>
              <a:rPr lang="it-IT" i="1" dirty="0"/>
              <a:t> to decide </a:t>
            </a:r>
            <a:r>
              <a:rPr lang="it-IT" i="1" dirty="0" err="1"/>
              <a:t>if</a:t>
            </a:r>
            <a:r>
              <a:rPr lang="it-IT" i="1" dirty="0"/>
              <a:t> </a:t>
            </a:r>
            <a:r>
              <a:rPr lang="it-IT" i="1" dirty="0" err="1"/>
              <a:t>they</a:t>
            </a:r>
            <a:r>
              <a:rPr lang="it-IT" i="1" dirty="0"/>
              <a:t> </a:t>
            </a:r>
            <a:r>
              <a:rPr lang="it-IT" i="1" dirty="0" err="1"/>
              <a:t>want</a:t>
            </a:r>
            <a:r>
              <a:rPr lang="it-IT" i="1" dirty="0"/>
              <a:t> to share and </a:t>
            </a:r>
            <a:r>
              <a:rPr lang="it-IT" i="1" dirty="0" err="1"/>
              <a:t>commercialize</a:t>
            </a:r>
            <a:r>
              <a:rPr lang="it-IT" i="1" dirty="0"/>
              <a:t> </a:t>
            </a:r>
            <a:r>
              <a:rPr lang="it-IT" i="1" dirty="0" err="1"/>
              <a:t>these</a:t>
            </a:r>
            <a:r>
              <a:rPr lang="it-IT" i="1" dirty="0"/>
              <a:t> </a:t>
            </a:r>
            <a:r>
              <a:rPr lang="it-IT" i="1" dirty="0" err="1"/>
              <a:t>plants</a:t>
            </a:r>
            <a:r>
              <a:rPr lang="it-IT" i="1" dirty="0"/>
              <a:t>. </a:t>
            </a:r>
            <a:r>
              <a:rPr lang="it-IT" i="1" dirty="0" err="1"/>
              <a:t>If</a:t>
            </a:r>
            <a:r>
              <a:rPr lang="it-IT" i="1" dirty="0"/>
              <a:t> the </a:t>
            </a:r>
            <a:r>
              <a:rPr lang="it-IT" i="1" dirty="0" err="1"/>
              <a:t>plants</a:t>
            </a:r>
            <a:r>
              <a:rPr lang="it-IT" i="1" dirty="0"/>
              <a:t> are </a:t>
            </a:r>
            <a:r>
              <a:rPr lang="it-IT" i="1" dirty="0" err="1"/>
              <a:t>wiped</a:t>
            </a:r>
            <a:r>
              <a:rPr lang="it-IT" i="1" dirty="0"/>
              <a:t> out, </a:t>
            </a:r>
            <a:r>
              <a:rPr lang="it-IT" i="1" dirty="0" err="1"/>
              <a:t>there</a:t>
            </a:r>
            <a:r>
              <a:rPr lang="it-IT" i="1" dirty="0"/>
              <a:t> </a:t>
            </a:r>
            <a:r>
              <a:rPr lang="it-IT" i="1" dirty="0" err="1"/>
              <a:t>won’t</a:t>
            </a:r>
            <a:r>
              <a:rPr lang="it-IT" i="1" dirty="0"/>
              <a:t> be </a:t>
            </a:r>
            <a:r>
              <a:rPr lang="it-IT" i="1" dirty="0" err="1"/>
              <a:t>plants</a:t>
            </a:r>
            <a:r>
              <a:rPr lang="it-IT" i="1" dirty="0"/>
              <a:t> </a:t>
            </a:r>
            <a:r>
              <a:rPr lang="it-IT" i="1" dirty="0" err="1"/>
              <a:t>who</a:t>
            </a:r>
            <a:r>
              <a:rPr lang="it-IT" i="1" dirty="0"/>
              <a:t> </a:t>
            </a:r>
            <a:r>
              <a:rPr lang="it-IT" i="1" dirty="0" err="1"/>
              <a:t>may</a:t>
            </a:r>
            <a:r>
              <a:rPr lang="it-IT" i="1" dirty="0"/>
              <a:t> be </a:t>
            </a:r>
            <a:r>
              <a:rPr lang="it-IT" i="1" dirty="0" err="1"/>
              <a:t>resistant</a:t>
            </a:r>
            <a:r>
              <a:rPr lang="it-IT" i="1" dirty="0"/>
              <a:t> to </a:t>
            </a:r>
            <a:r>
              <a:rPr lang="it-IT" i="1" dirty="0" err="1"/>
              <a:t>pest</a:t>
            </a:r>
            <a:r>
              <a:rPr lang="it-IT" i="1" dirty="0"/>
              <a:t> or </a:t>
            </a:r>
            <a:r>
              <a:rPr lang="it-IT" i="1" dirty="0" err="1"/>
              <a:t>desease</a:t>
            </a:r>
            <a:r>
              <a:rPr lang="it-IT" i="1" dirty="0"/>
              <a:t> </a:t>
            </a:r>
            <a:r>
              <a:rPr lang="it-IT" i="1" dirty="0" err="1"/>
              <a:t>becaues</a:t>
            </a:r>
            <a:r>
              <a:rPr lang="it-IT" i="1" dirty="0"/>
              <a:t> </a:t>
            </a:r>
            <a:r>
              <a:rPr lang="it-IT" i="1" dirty="0" err="1"/>
              <a:t>there</a:t>
            </a:r>
            <a:r>
              <a:rPr lang="it-IT" i="1" dirty="0"/>
              <a:t> </a:t>
            </a:r>
            <a:r>
              <a:rPr lang="it-IT" i="1" dirty="0" err="1"/>
              <a:t>will</a:t>
            </a:r>
            <a:r>
              <a:rPr lang="it-IT" i="1" dirty="0"/>
              <a:t> be </a:t>
            </a:r>
            <a:r>
              <a:rPr lang="it-IT" i="1" dirty="0" err="1"/>
              <a:t>less</a:t>
            </a:r>
            <a:r>
              <a:rPr lang="it-IT" i="1" dirty="0"/>
              <a:t> </a:t>
            </a:r>
            <a:r>
              <a:rPr lang="it-IT" i="1" dirty="0" err="1"/>
              <a:t>biodiversity</a:t>
            </a:r>
            <a:r>
              <a:rPr lang="it-IT" i="1" dirty="0"/>
              <a:t>.</a:t>
            </a:r>
          </a:p>
          <a:p>
            <a:endParaRPr lang="en-GB" dirty="0"/>
          </a:p>
        </p:txBody>
      </p:sp>
      <p:sp>
        <p:nvSpPr>
          <p:cNvPr id="4" name="Segnaposto numero diapositiva 3"/>
          <p:cNvSpPr>
            <a:spLocks noGrp="1"/>
          </p:cNvSpPr>
          <p:nvPr>
            <p:ph type="sldNum" sz="quarter" idx="10"/>
          </p:nvPr>
        </p:nvSpPr>
        <p:spPr/>
        <p:txBody>
          <a:bodyPr/>
          <a:lstStyle/>
          <a:p>
            <a:fld id="{A67DA35F-A3CF-4BC7-8CE6-F0B720C1CC78}" type="slidenum">
              <a:rPr lang="en-GB" smtClean="0"/>
              <a:t>24</a:t>
            </a:fld>
            <a:endParaRPr lang="en-GB"/>
          </a:p>
        </p:txBody>
      </p:sp>
    </p:spTree>
    <p:extLst>
      <p:ext uri="{BB962C8B-B14F-4D97-AF65-F5344CB8AC3E}">
        <p14:creationId xmlns:p14="http://schemas.microsoft.com/office/powerpoint/2010/main" val="51633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B579EE3-375F-4C79-9163-7C1BAD3E7F65}" type="datetimeFigureOut">
              <a:rPr lang="en-GB" smtClean="0"/>
              <a:t>29/08/2018</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31053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B579EE3-375F-4C79-9163-7C1BAD3E7F65}" type="datetimeFigureOut">
              <a:rPr lang="en-GB" smtClean="0"/>
              <a:t>29/08/2018</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43229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B579EE3-375F-4C79-9163-7C1BAD3E7F65}" type="datetimeFigureOut">
              <a:rPr lang="en-GB" smtClean="0"/>
              <a:t>29/08/2018</a:t>
            </a:fld>
            <a:endParaRPr lang="en-GB"/>
          </a:p>
        </p:txBody>
      </p:sp>
      <p:sp>
        <p:nvSpPr>
          <p:cNvPr id="5" name="Footer Placeholder 4"/>
          <p:cNvSpPr>
            <a:spLocks noGrp="1"/>
          </p:cNvSpPr>
          <p:nvPr>
            <p:ph type="ftr" sz="quarter" idx="11"/>
          </p:nvPr>
        </p:nvSpPr>
        <p:spPr/>
        <p:txBody>
          <a:bodyPr/>
          <a:lstStyle/>
          <a:p>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13071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5B579EE3-375F-4C79-9163-7C1BAD3E7F65}" type="datetimeFigureOut">
              <a:rPr lang="en-GB" smtClean="0"/>
              <a:t>29/08/2018</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706041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5B579EE3-375F-4C79-9163-7C1BAD3E7F65}" type="datetimeFigureOut">
              <a:rPr lang="en-GB" smtClean="0"/>
              <a:t>29/08/2018</a:t>
            </a:fld>
            <a:endParaRPr lang="en-GB"/>
          </a:p>
        </p:txBody>
      </p:sp>
      <p:sp>
        <p:nvSpPr>
          <p:cNvPr id="6" name="Footer Placeholder 5"/>
          <p:cNvSpPr>
            <a:spLocks noGrp="1"/>
          </p:cNvSpPr>
          <p:nvPr>
            <p:ph type="ftr" sz="quarter" idx="11"/>
          </p:nvPr>
        </p:nvSpPr>
        <p:spPr/>
        <p:txBody>
          <a:bodyPr/>
          <a:lstStyle/>
          <a:p>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57662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5B579EE3-375F-4C79-9163-7C1BAD3E7F65}" type="datetimeFigureOut">
              <a:rPr lang="en-GB" smtClean="0"/>
              <a:t>29/08/2018</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122098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579EE3-375F-4C79-9163-7C1BAD3E7F65}" type="datetimeFigureOut">
              <a:rPr lang="en-GB" smtClean="0"/>
              <a:t>29/08/2018</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0210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579EE3-375F-4C79-9163-7C1BAD3E7F65}" type="datetimeFigureOut">
              <a:rPr lang="en-GB" smtClean="0"/>
              <a:t>29/08/2018</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08976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579EE3-375F-4C79-9163-7C1BAD3E7F65}" type="datetimeFigureOut">
              <a:rPr lang="en-GB" smtClean="0"/>
              <a:t>29/08/2018</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02207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B579EE3-375F-4C79-9163-7C1BAD3E7F65}" type="datetimeFigureOut">
              <a:rPr lang="en-GB" smtClean="0"/>
              <a:t>29/08/2018</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14580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B579EE3-375F-4C79-9163-7C1BAD3E7F65}" type="datetimeFigureOut">
              <a:rPr lang="en-GB" smtClean="0"/>
              <a:t>29/08/2018</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28310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B579EE3-375F-4C79-9163-7C1BAD3E7F65}" type="datetimeFigureOut">
              <a:rPr lang="en-GB" smtClean="0"/>
              <a:t>29/08/2018</a:t>
            </a:fld>
            <a:endParaRPr lang="en-GB"/>
          </a:p>
        </p:txBody>
      </p:sp>
      <p:sp>
        <p:nvSpPr>
          <p:cNvPr id="8" name="Footer Placeholder 7"/>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751195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B579EE3-375F-4C79-9163-7C1BAD3E7F65}" type="datetimeFigureOut">
              <a:rPr lang="en-GB" smtClean="0"/>
              <a:t>29/08/2018</a:t>
            </a:fld>
            <a:endParaRPr lang="en-GB"/>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4308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9EE3-375F-4C79-9163-7C1BAD3E7F65}" type="datetimeFigureOut">
              <a:rPr lang="en-GB" smtClean="0"/>
              <a:t>29/08/2018</a:t>
            </a:fld>
            <a:endParaRPr lang="en-GB"/>
          </a:p>
        </p:txBody>
      </p:sp>
      <p:sp>
        <p:nvSpPr>
          <p:cNvPr id="3" name="Footer Placeholder 2"/>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9919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B579EE3-375F-4C79-9163-7C1BAD3E7F65}" type="datetimeFigureOut">
              <a:rPr lang="en-GB" smtClean="0"/>
              <a:t>29/08/2018</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65824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B579EE3-375F-4C79-9163-7C1BAD3E7F65}" type="datetimeFigureOut">
              <a:rPr lang="en-GB" smtClean="0"/>
              <a:t>29/08/2018</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049504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rgbClr val="91CDE1"/>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B579EE3-375F-4C79-9163-7C1BAD3E7F65}" type="datetimeFigureOut">
              <a:rPr lang="en-GB" smtClean="0"/>
              <a:t>29/08/2018</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pic>
        <p:nvPicPr>
          <p:cNvPr id="9" name="Immagine 8">
            <a:extLst>
              <a:ext uri="{FF2B5EF4-FFF2-40B4-BE49-F238E27FC236}">
                <a16:creationId xmlns:a16="http://schemas.microsoft.com/office/drawing/2014/main" id="{A5A81500-BF4A-4294-880D-77D4B228221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00125" y="0"/>
            <a:ext cx="1756531" cy="1289197"/>
          </a:xfrm>
          <a:prstGeom prst="rect">
            <a:avLst/>
          </a:prstGeom>
        </p:spPr>
      </p:pic>
    </p:spTree>
    <p:extLst>
      <p:ext uri="{BB962C8B-B14F-4D97-AF65-F5344CB8AC3E}">
        <p14:creationId xmlns:p14="http://schemas.microsoft.com/office/powerpoint/2010/main" val="11529552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8E84D0-2DFD-4DDB-9AD8-111AD67C1160}"/>
              </a:ext>
            </a:extLst>
          </p:cNvPr>
          <p:cNvSpPr>
            <a:spLocks noGrp="1"/>
          </p:cNvSpPr>
          <p:nvPr>
            <p:ph type="ctrTitle"/>
          </p:nvPr>
        </p:nvSpPr>
        <p:spPr>
          <a:xfrm>
            <a:off x="2589213" y="2514600"/>
            <a:ext cx="8915399" cy="2262781"/>
          </a:xfrm>
        </p:spPr>
        <p:txBody>
          <a:bodyPr>
            <a:normAutofit fontScale="90000"/>
          </a:bodyPr>
          <a:lstStyle/>
          <a:p>
            <a:pPr algn="ctr"/>
            <a:r>
              <a:rPr lang="pt-BR" dirty="0"/>
              <a:t>Os Desafios da Medicina no século XXI e o Uso Intenso de Plantas Medicinais</a:t>
            </a:r>
          </a:p>
        </p:txBody>
      </p:sp>
      <p:sp>
        <p:nvSpPr>
          <p:cNvPr id="3" name="Sottotitolo 2">
            <a:extLst>
              <a:ext uri="{FF2B5EF4-FFF2-40B4-BE49-F238E27FC236}">
                <a16:creationId xmlns:a16="http://schemas.microsoft.com/office/drawing/2014/main" id="{38AA90D4-0E8E-4296-AF5A-614E0CC30E46}"/>
              </a:ext>
            </a:extLst>
          </p:cNvPr>
          <p:cNvSpPr>
            <a:spLocks noGrp="1"/>
          </p:cNvSpPr>
          <p:nvPr>
            <p:ph type="subTitle" idx="1"/>
          </p:nvPr>
        </p:nvSpPr>
        <p:spPr>
          <a:xfrm>
            <a:off x="2589212" y="5386979"/>
            <a:ext cx="8915399" cy="1126283"/>
          </a:xfrm>
        </p:spPr>
        <p:txBody>
          <a:bodyPr/>
          <a:lstStyle/>
          <a:p>
            <a:pPr algn="ctr"/>
            <a:r>
              <a:rPr lang="pt-BR" dirty="0"/>
              <a:t>Prof. </a:t>
            </a:r>
            <a:r>
              <a:rPr lang="pt-BR" dirty="0" err="1"/>
              <a:t>Maurizio</a:t>
            </a:r>
            <a:r>
              <a:rPr lang="pt-BR" dirty="0"/>
              <a:t> </a:t>
            </a:r>
            <a:r>
              <a:rPr lang="pt-BR" dirty="0" err="1"/>
              <a:t>Grandi</a:t>
            </a:r>
            <a:r>
              <a:rPr lang="pt-BR" dirty="0"/>
              <a:t>, PhD., M.</a:t>
            </a:r>
          </a:p>
          <a:p>
            <a:pPr algn="ctr"/>
            <a:r>
              <a:rPr lang="pt-BR" sz="2400" b="1" dirty="0"/>
              <a:t>La Torre – Turim, Itália</a:t>
            </a:r>
          </a:p>
        </p:txBody>
      </p:sp>
      <p:sp>
        <p:nvSpPr>
          <p:cNvPr id="4" name="Sottotitolo 2">
            <a:extLst>
              <a:ext uri="{FF2B5EF4-FFF2-40B4-BE49-F238E27FC236}">
                <a16:creationId xmlns:a16="http://schemas.microsoft.com/office/drawing/2014/main" id="{1DD879C8-4B13-4EA5-A17A-A398324B2193}"/>
              </a:ext>
            </a:extLst>
          </p:cNvPr>
          <p:cNvSpPr txBox="1">
            <a:spLocks/>
          </p:cNvSpPr>
          <p:nvPr/>
        </p:nvSpPr>
        <p:spPr>
          <a:xfrm>
            <a:off x="2589211" y="4777381"/>
            <a:ext cx="8915399" cy="1126283"/>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pt-BR" sz="2400" dirty="0"/>
              <a:t>De 16 a 22 de setembro de 2018</a:t>
            </a:r>
          </a:p>
        </p:txBody>
      </p:sp>
    </p:spTree>
    <p:extLst>
      <p:ext uri="{BB962C8B-B14F-4D97-AF65-F5344CB8AC3E}">
        <p14:creationId xmlns:p14="http://schemas.microsoft.com/office/powerpoint/2010/main" val="3901737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5" name="Group 64">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6"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7"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8"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9"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0"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1"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2"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3"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4"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5"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6"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7"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6" name="Group 78">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0"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1"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2"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3"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4"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5"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6"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7"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8"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9"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0"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1"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7" name="Rectangle 92">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8"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9" name="Rectangle 96">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98">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egnaposto contenuto 4">
            <a:extLst>
              <a:ext uri="{FF2B5EF4-FFF2-40B4-BE49-F238E27FC236}">
                <a16:creationId xmlns:a16="http://schemas.microsoft.com/office/drawing/2014/main" id="{ABE1CAE4-7DF4-4EAA-97C0-A9D570E4542E}"/>
              </a:ext>
            </a:extLst>
          </p:cNvPr>
          <p:cNvPicPr>
            <a:picLocks noChangeAspect="1"/>
          </p:cNvPicPr>
          <p:nvPr/>
        </p:nvPicPr>
        <p:blipFill rotWithShape="1">
          <a:blip r:embed="rId2">
            <a:extLst>
              <a:ext uri="{28A0092B-C50C-407E-A947-70E740481C1C}">
                <a14:useLocalDpi xmlns:a14="http://schemas.microsoft.com/office/drawing/2010/main" val="0"/>
              </a:ext>
            </a:extLst>
          </a:blip>
          <a:srcRect r="6012" b="2"/>
          <a:stretch/>
        </p:blipFill>
        <p:spPr>
          <a:xfrm>
            <a:off x="2408508" y="643467"/>
            <a:ext cx="7374984" cy="5571066"/>
          </a:xfrm>
          <a:prstGeom prst="rect">
            <a:avLst/>
          </a:prstGeom>
        </p:spPr>
      </p:pic>
      <p:sp>
        <p:nvSpPr>
          <p:cNvPr id="2" name="TextBox 1"/>
          <p:cNvSpPr txBox="1"/>
          <p:nvPr/>
        </p:nvSpPr>
        <p:spPr>
          <a:xfrm>
            <a:off x="7025221" y="666040"/>
            <a:ext cx="4232912" cy="646331"/>
          </a:xfrm>
          <a:prstGeom prst="rect">
            <a:avLst/>
          </a:prstGeom>
          <a:noFill/>
        </p:spPr>
        <p:txBody>
          <a:bodyPr wrap="none" rtlCol="0">
            <a:spAutoFit/>
          </a:bodyPr>
          <a:lstStyle/>
          <a:p>
            <a:r>
              <a:rPr lang="pt-BR" b="1" dirty="0"/>
              <a:t>UÉ, EU DEIXEI A METADE PARA VOCÊ!</a:t>
            </a:r>
          </a:p>
          <a:p>
            <a:r>
              <a:rPr lang="pt-BR" dirty="0"/>
              <a:t>Vocês são gananciosos, hein?</a:t>
            </a:r>
          </a:p>
        </p:txBody>
      </p:sp>
    </p:spTree>
    <p:extLst>
      <p:ext uri="{BB962C8B-B14F-4D97-AF65-F5344CB8AC3E}">
        <p14:creationId xmlns:p14="http://schemas.microsoft.com/office/powerpoint/2010/main" val="236570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FE3B9B77-3ABE-4AE9-BD9C-DBB387983778}"/>
              </a:ext>
            </a:extLst>
          </p:cNvPr>
          <p:cNvSpPr>
            <a:spLocks noGrp="1"/>
          </p:cNvSpPr>
          <p:nvPr>
            <p:ph type="title"/>
          </p:nvPr>
        </p:nvSpPr>
        <p:spPr>
          <a:xfrm>
            <a:off x="276636" y="1112706"/>
            <a:ext cx="4849859" cy="1483746"/>
          </a:xfrm>
        </p:spPr>
        <p:txBody>
          <a:bodyPr>
            <a:normAutofit/>
          </a:bodyPr>
          <a:lstStyle/>
          <a:p>
            <a:pPr algn="ctr">
              <a:lnSpc>
                <a:spcPct val="90000"/>
              </a:lnSpc>
            </a:pPr>
            <a:r>
              <a:rPr lang="pt-BR" sz="2000" dirty="0"/>
              <a:t>Nas fronteiras do Peru, Brasil e Bolívia vive a maior concentração de povos indígenas da Terra (que não têm contato com o mundo civilizado).</a:t>
            </a:r>
          </a:p>
        </p:txBody>
      </p:sp>
      <p:sp>
        <p:nvSpPr>
          <p:cNvPr id="26" name="Rectangle 25">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Content Placeholder 11">
            <a:extLst>
              <a:ext uri="{FF2B5EF4-FFF2-40B4-BE49-F238E27FC236}">
                <a16:creationId xmlns:a16="http://schemas.microsoft.com/office/drawing/2014/main" id="{8F8B4B8B-E310-4953-ABCC-25B5D785C7A1}"/>
              </a:ext>
            </a:extLst>
          </p:cNvPr>
          <p:cNvSpPr>
            <a:spLocks noGrp="1"/>
          </p:cNvSpPr>
          <p:nvPr>
            <p:ph idx="1"/>
          </p:nvPr>
        </p:nvSpPr>
        <p:spPr>
          <a:xfrm>
            <a:off x="1048640" y="2764221"/>
            <a:ext cx="3650278" cy="3825242"/>
          </a:xfrm>
        </p:spPr>
        <p:txBody>
          <a:bodyPr>
            <a:normAutofit/>
          </a:bodyPr>
          <a:lstStyle/>
          <a:p>
            <a:pPr>
              <a:lnSpc>
                <a:spcPct val="90000"/>
              </a:lnSpc>
            </a:pPr>
            <a:r>
              <a:rPr lang="pt-BR" dirty="0" err="1"/>
              <a:t>Isconahua</a:t>
            </a:r>
            <a:endParaRPr lang="pt-BR" dirty="0"/>
          </a:p>
          <a:p>
            <a:pPr>
              <a:lnSpc>
                <a:spcPct val="90000"/>
              </a:lnSpc>
            </a:pPr>
            <a:r>
              <a:rPr lang="pt-BR" dirty="0" err="1"/>
              <a:t>Matsigenka</a:t>
            </a:r>
            <a:endParaRPr lang="pt-BR" dirty="0"/>
          </a:p>
          <a:p>
            <a:pPr>
              <a:lnSpc>
                <a:spcPct val="90000"/>
              </a:lnSpc>
            </a:pPr>
            <a:r>
              <a:rPr lang="pt-BR" dirty="0" err="1"/>
              <a:t>Matses</a:t>
            </a:r>
            <a:endParaRPr lang="pt-BR" dirty="0"/>
          </a:p>
          <a:p>
            <a:pPr>
              <a:lnSpc>
                <a:spcPct val="90000"/>
              </a:lnSpc>
            </a:pPr>
            <a:r>
              <a:rPr lang="pt-BR" dirty="0" err="1"/>
              <a:t>Mashco</a:t>
            </a:r>
            <a:r>
              <a:rPr lang="pt-BR" dirty="0"/>
              <a:t>-Piro</a:t>
            </a:r>
          </a:p>
          <a:p>
            <a:pPr>
              <a:lnSpc>
                <a:spcPct val="90000"/>
              </a:lnSpc>
            </a:pPr>
            <a:r>
              <a:rPr lang="pt-BR" dirty="0" err="1"/>
              <a:t>Mastanahua</a:t>
            </a:r>
            <a:endParaRPr lang="pt-BR" dirty="0"/>
          </a:p>
          <a:p>
            <a:pPr>
              <a:lnSpc>
                <a:spcPct val="90000"/>
              </a:lnSpc>
            </a:pPr>
            <a:r>
              <a:rPr lang="pt-BR" dirty="0" err="1"/>
              <a:t>Murunahua</a:t>
            </a:r>
            <a:r>
              <a:rPr lang="pt-BR" dirty="0"/>
              <a:t> (</a:t>
            </a:r>
            <a:r>
              <a:rPr lang="pt-BR" dirty="0" err="1"/>
              <a:t>or</a:t>
            </a:r>
            <a:r>
              <a:rPr lang="pt-BR" dirty="0"/>
              <a:t> </a:t>
            </a:r>
            <a:r>
              <a:rPr lang="pt-BR" dirty="0" err="1"/>
              <a:t>Chitonahua</a:t>
            </a:r>
            <a:endParaRPr lang="pt-BR" dirty="0"/>
          </a:p>
          <a:p>
            <a:pPr>
              <a:lnSpc>
                <a:spcPct val="90000"/>
              </a:lnSpc>
            </a:pPr>
            <a:r>
              <a:rPr lang="pt-BR" dirty="0" err="1"/>
              <a:t>Nanti</a:t>
            </a:r>
            <a:endParaRPr lang="pt-BR" dirty="0"/>
          </a:p>
          <a:p>
            <a:pPr>
              <a:lnSpc>
                <a:spcPct val="90000"/>
              </a:lnSpc>
            </a:pPr>
            <a:r>
              <a:rPr lang="pt-BR" dirty="0" err="1"/>
              <a:t>Sapanawa</a:t>
            </a:r>
            <a:endParaRPr lang="pt-BR" dirty="0"/>
          </a:p>
          <a:p>
            <a:pPr>
              <a:lnSpc>
                <a:spcPct val="90000"/>
              </a:lnSpc>
            </a:pPr>
            <a:r>
              <a:rPr lang="pt-BR" dirty="0" err="1"/>
              <a:t>Nahua</a:t>
            </a:r>
            <a:endParaRPr lang="pt-BR" dirty="0"/>
          </a:p>
          <a:p>
            <a:pPr>
              <a:lnSpc>
                <a:spcPct val="90000"/>
              </a:lnSpc>
            </a:pPr>
            <a:r>
              <a:rPr lang="pt-BR" dirty="0"/>
              <a:t>E muitos outros…</a:t>
            </a:r>
          </a:p>
        </p:txBody>
      </p:sp>
      <p:pic>
        <p:nvPicPr>
          <p:cNvPr id="10" name="Segnaposto contenuto 6">
            <a:extLst>
              <a:ext uri="{FF2B5EF4-FFF2-40B4-BE49-F238E27FC236}">
                <a16:creationId xmlns:a16="http://schemas.microsoft.com/office/drawing/2014/main" id="{84D1C482-F590-41A8-90CD-E11EB91756AC}"/>
              </a:ext>
            </a:extLst>
          </p:cNvPr>
          <p:cNvPicPr>
            <a:picLocks noChangeAspect="1"/>
          </p:cNvPicPr>
          <p:nvPr/>
        </p:nvPicPr>
        <p:blipFill rotWithShape="1">
          <a:blip r:embed="rId2">
            <a:extLst>
              <a:ext uri="{28A0092B-C50C-407E-A947-70E740481C1C}">
                <a14:useLocalDpi xmlns:a14="http://schemas.microsoft.com/office/drawing/2010/main" val="0"/>
              </a:ext>
            </a:extLst>
          </a:blip>
          <a:srcRect l="434" t="479" r="-436" b="18458"/>
          <a:stretch/>
        </p:blipFill>
        <p:spPr>
          <a:xfrm>
            <a:off x="5554073" y="231703"/>
            <a:ext cx="6037862" cy="6335797"/>
          </a:xfrm>
          <a:prstGeom prst="rect">
            <a:avLst/>
          </a:prstGeom>
        </p:spPr>
      </p:pic>
      <p:sp>
        <p:nvSpPr>
          <p:cNvPr id="28"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olo 1">
            <a:extLst>
              <a:ext uri="{FF2B5EF4-FFF2-40B4-BE49-F238E27FC236}">
                <a16:creationId xmlns:a16="http://schemas.microsoft.com/office/drawing/2014/main" id="{65D994D3-1AB6-42E4-9E86-EBAFB7A6629F}"/>
              </a:ext>
            </a:extLst>
          </p:cNvPr>
          <p:cNvSpPr txBox="1">
            <a:spLocks/>
          </p:cNvSpPr>
          <p:nvPr/>
        </p:nvSpPr>
        <p:spPr>
          <a:xfrm>
            <a:off x="691265" y="192259"/>
            <a:ext cx="4435229" cy="75267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300" b="1" dirty="0"/>
              <a:t>População indígena</a:t>
            </a:r>
          </a:p>
        </p:txBody>
      </p:sp>
    </p:spTree>
    <p:extLst>
      <p:ext uri="{BB962C8B-B14F-4D97-AF65-F5344CB8AC3E}">
        <p14:creationId xmlns:p14="http://schemas.microsoft.com/office/powerpoint/2010/main" val="2344194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A558BD5-52E7-4BB3-AA37-C2AC6930AEBA}"/>
              </a:ext>
            </a:extLst>
          </p:cNvPr>
          <p:cNvSpPr>
            <a:spLocks noGrp="1"/>
          </p:cNvSpPr>
          <p:nvPr>
            <p:ph type="title"/>
          </p:nvPr>
        </p:nvSpPr>
        <p:spPr>
          <a:xfrm>
            <a:off x="649224" y="380066"/>
            <a:ext cx="3650279" cy="1259894"/>
          </a:xfrm>
        </p:spPr>
        <p:txBody>
          <a:bodyPr>
            <a:noAutofit/>
          </a:bodyPr>
          <a:lstStyle/>
          <a:p>
            <a:pPr algn="ctr"/>
            <a:r>
              <a:rPr lang="pt-BR" sz="2400" b="1" dirty="0"/>
              <a:t>A população indígena </a:t>
            </a:r>
            <a:r>
              <a:rPr lang="pt-BR" sz="2400" dirty="0"/>
              <a:t>reconhecida pela </a:t>
            </a:r>
            <a:r>
              <a:rPr lang="pt-BR" sz="2400" b="1" dirty="0"/>
              <a:t>ONU</a:t>
            </a:r>
          </a:p>
        </p:txBody>
      </p:sp>
      <p:sp>
        <p:nvSpPr>
          <p:cNvPr id="10" name="Content Placeholder 9">
            <a:extLst>
              <a:ext uri="{FF2B5EF4-FFF2-40B4-BE49-F238E27FC236}">
                <a16:creationId xmlns:a16="http://schemas.microsoft.com/office/drawing/2014/main" id="{B8723627-7DB8-4ED0-B4D1-E516BCD85D5F}"/>
              </a:ext>
            </a:extLst>
          </p:cNvPr>
          <p:cNvSpPr>
            <a:spLocks noGrp="1"/>
          </p:cNvSpPr>
          <p:nvPr>
            <p:ph idx="1"/>
          </p:nvPr>
        </p:nvSpPr>
        <p:spPr>
          <a:xfrm>
            <a:off x="649225" y="1709536"/>
            <a:ext cx="3650278" cy="4585252"/>
          </a:xfrm>
        </p:spPr>
        <p:txBody>
          <a:bodyPr>
            <a:normAutofit lnSpcReduction="10000"/>
          </a:bodyPr>
          <a:lstStyle/>
          <a:p>
            <a:r>
              <a:rPr lang="pt-BR" sz="2000" dirty="0"/>
              <a:t>300 milhões de pessoas que vivem em 75 países.</a:t>
            </a:r>
          </a:p>
          <a:p>
            <a:r>
              <a:rPr lang="pt-BR" sz="2000" dirty="0"/>
              <a:t>Incluindo mais de 5000 idiomas e culturas.</a:t>
            </a:r>
          </a:p>
          <a:p>
            <a:r>
              <a:rPr lang="pt-BR" sz="2000" dirty="0"/>
              <a:t>Elas representam apenas 4% da população mundial, mas detêm 90% da diversidade cultural do mundo.</a:t>
            </a:r>
          </a:p>
          <a:p>
            <a:r>
              <a:rPr lang="pt-BR" sz="2000" dirty="0"/>
              <a:t>Não há mais do que </a:t>
            </a:r>
            <a:r>
              <a:rPr lang="pt-BR" sz="2000" b="1" dirty="0"/>
              <a:t>100 </a:t>
            </a:r>
            <a:r>
              <a:rPr lang="pt-BR" sz="2000" dirty="0"/>
              <a:t>tribos não contaminadas no mundo. A maior parte delas vive nesta área (Brasil </a:t>
            </a:r>
            <a:r>
              <a:rPr lang="mr-IN" sz="2000" dirty="0"/>
              <a:t>–</a:t>
            </a:r>
            <a:r>
              <a:rPr lang="pt-BR" sz="2000" dirty="0"/>
              <a:t> Peru).</a:t>
            </a:r>
          </a:p>
        </p:txBody>
      </p:sp>
      <p:pic>
        <p:nvPicPr>
          <p:cNvPr id="8" name="Segnaposto contenuto 4">
            <a:extLst>
              <a:ext uri="{FF2B5EF4-FFF2-40B4-BE49-F238E27FC236}">
                <a16:creationId xmlns:a16="http://schemas.microsoft.com/office/drawing/2014/main" id="{7F4F2E13-CD1E-4CA8-9962-836E254E07A4}"/>
              </a:ext>
            </a:extLst>
          </p:cNvPr>
          <p:cNvPicPr>
            <a:picLocks noChangeAspect="1"/>
          </p:cNvPicPr>
          <p:nvPr/>
        </p:nvPicPr>
        <p:blipFill rotWithShape="1">
          <a:blip r:embed="rId2">
            <a:extLst>
              <a:ext uri="{28A0092B-C50C-407E-A947-70E740481C1C}">
                <a14:useLocalDpi xmlns:a14="http://schemas.microsoft.com/office/drawing/2010/main" val="0"/>
              </a:ext>
            </a:extLst>
          </a:blip>
          <a:srcRect l="7683" r="6624"/>
          <a:stretch/>
        </p:blipFill>
        <p:spPr>
          <a:xfrm>
            <a:off x="4619543" y="4748"/>
            <a:ext cx="7572457" cy="6848504"/>
          </a:xfrm>
          <a:prstGeom prst="rect">
            <a:avLst/>
          </a:prstGeom>
        </p:spPr>
      </p:pic>
    </p:spTree>
    <p:extLst>
      <p:ext uri="{BB962C8B-B14F-4D97-AF65-F5344CB8AC3E}">
        <p14:creationId xmlns:p14="http://schemas.microsoft.com/office/powerpoint/2010/main" val="179919909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DAA0F8B-B99E-4051-ABE8-5521C2FC7032}"/>
              </a:ext>
            </a:extLst>
          </p:cNvPr>
          <p:cNvSpPr>
            <a:spLocks noGrp="1"/>
          </p:cNvSpPr>
          <p:nvPr>
            <p:ph type="title"/>
          </p:nvPr>
        </p:nvSpPr>
        <p:spPr>
          <a:xfrm>
            <a:off x="2592925" y="624110"/>
            <a:ext cx="8911687" cy="1588148"/>
          </a:xfrm>
        </p:spPr>
        <p:txBody>
          <a:bodyPr>
            <a:normAutofit fontScale="90000"/>
          </a:bodyPr>
          <a:lstStyle/>
          <a:p>
            <a:pPr algn="ctr"/>
            <a:r>
              <a:rPr lang="pt-BR" b="1" dirty="0"/>
              <a:t>“As florestas tropicais podem responder a perguntas que ainda não fizemos”.</a:t>
            </a:r>
            <a:br>
              <a:rPr lang="pt-BR" dirty="0"/>
            </a:br>
            <a:r>
              <a:rPr lang="pt-BR" sz="2000" dirty="0"/>
              <a:t>Provérbio em Suriname</a:t>
            </a:r>
            <a:br>
              <a:rPr lang="pt-BR" dirty="0"/>
            </a:br>
            <a:endParaRPr lang="pt-BR" dirty="0"/>
          </a:p>
        </p:txBody>
      </p:sp>
      <p:sp>
        <p:nvSpPr>
          <p:cNvPr id="4" name="Segnaposto contenuto 3">
            <a:extLst>
              <a:ext uri="{FF2B5EF4-FFF2-40B4-BE49-F238E27FC236}">
                <a16:creationId xmlns:a16="http://schemas.microsoft.com/office/drawing/2014/main" id="{BE09DC2D-F632-4A5B-871C-2FBCBAEE4FEE}"/>
              </a:ext>
            </a:extLst>
          </p:cNvPr>
          <p:cNvSpPr>
            <a:spLocks noGrp="1"/>
          </p:cNvSpPr>
          <p:nvPr>
            <p:ph idx="1"/>
          </p:nvPr>
        </p:nvSpPr>
        <p:spPr>
          <a:xfrm>
            <a:off x="2589212" y="2477731"/>
            <a:ext cx="8915400" cy="3777622"/>
          </a:xfrm>
        </p:spPr>
        <p:txBody>
          <a:bodyPr>
            <a:normAutofit fontScale="92500" lnSpcReduction="10000"/>
          </a:bodyPr>
          <a:lstStyle/>
          <a:p>
            <a:r>
              <a:rPr lang="pt-BR" sz="2400" dirty="0"/>
              <a:t>Temos que observar o modo em que vivemos através de diversos pontos de vista.</a:t>
            </a:r>
          </a:p>
          <a:p>
            <a:r>
              <a:rPr lang="pt-BR" sz="2400" dirty="0"/>
              <a:t>O nosso planeta é construído por ideais, inspiração, sonhos, mitos, intuição, tudo isso vai da imaginação humana até a conscientização.</a:t>
            </a:r>
          </a:p>
          <a:p>
            <a:r>
              <a:rPr lang="pt-BR" sz="2400" dirty="0"/>
              <a:t>Nós ignoramos o nosso patrimônio mundial, arriscamos em perder culturas, parte do espírito do mundo. Temos que pensar em termos de “</a:t>
            </a:r>
            <a:r>
              <a:rPr lang="pt-BR" sz="2400" b="1" dirty="0"/>
              <a:t>Floresta da mente</a:t>
            </a:r>
            <a:r>
              <a:rPr lang="pt-BR" sz="2400" dirty="0"/>
              <a:t>”.</a:t>
            </a:r>
          </a:p>
          <a:p>
            <a:r>
              <a:rPr lang="pt-BR" sz="2400" dirty="0"/>
              <a:t>A cada poucas semanas um idoso morre e com ele morrem conhecimentos e informações do passado.</a:t>
            </a:r>
          </a:p>
        </p:txBody>
      </p:sp>
      <p:sp>
        <p:nvSpPr>
          <p:cNvPr id="5" name="Titolo 1">
            <a:extLst>
              <a:ext uri="{FF2B5EF4-FFF2-40B4-BE49-F238E27FC236}">
                <a16:creationId xmlns:a16="http://schemas.microsoft.com/office/drawing/2014/main" id="{41EFFCE9-D9B6-499B-969E-4649F6C03899}"/>
              </a:ext>
            </a:extLst>
          </p:cNvPr>
          <p:cNvSpPr txBox="1">
            <a:spLocks/>
          </p:cNvSpPr>
          <p:nvPr/>
        </p:nvSpPr>
        <p:spPr>
          <a:xfrm rot="16200000">
            <a:off x="-266115" y="3013349"/>
            <a:ext cx="4525629" cy="118502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b="1" dirty="0"/>
              <a:t>ETNOSFERA</a:t>
            </a:r>
            <a:endParaRPr lang="en-GB" sz="5400" b="1" dirty="0"/>
          </a:p>
        </p:txBody>
      </p:sp>
    </p:spTree>
    <p:extLst>
      <p:ext uri="{BB962C8B-B14F-4D97-AF65-F5344CB8AC3E}">
        <p14:creationId xmlns:p14="http://schemas.microsoft.com/office/powerpoint/2010/main" val="142616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asellaDiTesto 1">
            <a:extLst>
              <a:ext uri="{FF2B5EF4-FFF2-40B4-BE49-F238E27FC236}">
                <a16:creationId xmlns:a16="http://schemas.microsoft.com/office/drawing/2014/main" id="{7176C5D7-AE29-4FC7-BF97-A3B2EA8F62B9}"/>
              </a:ext>
            </a:extLst>
          </p:cNvPr>
          <p:cNvGraphicFramePr/>
          <p:nvPr>
            <p:extLst>
              <p:ext uri="{D42A27DB-BD31-4B8C-83A1-F6EECF244321}">
                <p14:modId xmlns:p14="http://schemas.microsoft.com/office/powerpoint/2010/main" val="1170029103"/>
              </p:ext>
            </p:extLst>
          </p:nvPr>
        </p:nvGraphicFramePr>
        <p:xfrm>
          <a:off x="2375338" y="368830"/>
          <a:ext cx="8984965" cy="6263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54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4" name="Rectangle 43">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A149803C-3239-4298-96ED-8679FA13EEBE}"/>
              </a:ext>
            </a:extLst>
          </p:cNvPr>
          <p:cNvSpPr>
            <a:spLocks noGrp="1"/>
          </p:cNvSpPr>
          <p:nvPr>
            <p:ph type="title"/>
          </p:nvPr>
        </p:nvSpPr>
        <p:spPr>
          <a:xfrm>
            <a:off x="630593" y="210943"/>
            <a:ext cx="3650279" cy="1259894"/>
          </a:xfrm>
        </p:spPr>
        <p:txBody>
          <a:bodyPr vert="horz" lIns="91440" tIns="45720" rIns="91440" bIns="45720" rtlCol="0" anchor="t">
            <a:normAutofit/>
          </a:bodyPr>
          <a:lstStyle/>
          <a:p>
            <a:r>
              <a:rPr lang="pt-BR" dirty="0"/>
              <a:t>Isso não é um supermercado</a:t>
            </a:r>
          </a:p>
        </p:txBody>
      </p:sp>
      <p:sp>
        <p:nvSpPr>
          <p:cNvPr id="7" name="Segnaposto testo 6">
            <a:extLst>
              <a:ext uri="{FF2B5EF4-FFF2-40B4-BE49-F238E27FC236}">
                <a16:creationId xmlns:a16="http://schemas.microsoft.com/office/drawing/2014/main" id="{70F1FA62-2C31-434F-84C9-79E0D32615D7}"/>
              </a:ext>
            </a:extLst>
          </p:cNvPr>
          <p:cNvSpPr>
            <a:spLocks noGrp="1"/>
          </p:cNvSpPr>
          <p:nvPr>
            <p:ph sz="half" idx="2"/>
          </p:nvPr>
        </p:nvSpPr>
        <p:spPr>
          <a:xfrm>
            <a:off x="281809" y="1786760"/>
            <a:ext cx="4070244" cy="4804632"/>
          </a:xfrm>
        </p:spPr>
        <p:txBody>
          <a:bodyPr vert="horz" lIns="91440" tIns="45720" rIns="91440" bIns="45720" rtlCol="0">
            <a:normAutofit fontScale="92500" lnSpcReduction="10000"/>
          </a:bodyPr>
          <a:lstStyle/>
          <a:p>
            <a:pPr marL="285750" indent="-285750">
              <a:lnSpc>
                <a:spcPct val="90000"/>
              </a:lnSpc>
            </a:pPr>
            <a:r>
              <a:rPr lang="pt-BR" sz="2000" b="1" dirty="0"/>
              <a:t>Fazendeiros</a:t>
            </a:r>
            <a:r>
              <a:rPr lang="pt-BR" sz="2000" dirty="0"/>
              <a:t>,</a:t>
            </a:r>
            <a:r>
              <a:rPr lang="pt-BR" sz="2000" b="1" dirty="0"/>
              <a:t> pequenos produtores </a:t>
            </a:r>
            <a:r>
              <a:rPr lang="pt-BR" sz="2000" dirty="0"/>
              <a:t> e </a:t>
            </a:r>
            <a:r>
              <a:rPr lang="pt-BR" sz="2000" b="1" dirty="0"/>
              <a:t>povos indígenas </a:t>
            </a:r>
            <a:r>
              <a:rPr lang="pt-BR" sz="2000" dirty="0"/>
              <a:t>alimentam o mundo sem a menor preocupação. </a:t>
            </a:r>
          </a:p>
          <a:p>
            <a:pPr marL="285750" indent="-285750">
              <a:lnSpc>
                <a:spcPct val="90000"/>
              </a:lnSpc>
            </a:pPr>
            <a:r>
              <a:rPr lang="pt-BR" sz="2000" dirty="0"/>
              <a:t>Eles fornecem até 70 das fontes de alimentos do mundo usando apenas 30% de seus recursos naturais.</a:t>
            </a:r>
          </a:p>
          <a:p>
            <a:pPr marL="0" indent="0">
              <a:lnSpc>
                <a:spcPct val="90000"/>
              </a:lnSpc>
              <a:buNone/>
            </a:pPr>
            <a:r>
              <a:rPr lang="pt-BR" sz="1600" b="1" dirty="0"/>
              <a:t>	Via Campesina in Cop23 e OMS, 	Argentina, nov. 2017</a:t>
            </a:r>
          </a:p>
          <a:p>
            <a:pPr marL="285750" indent="-285750">
              <a:lnSpc>
                <a:spcPct val="90000"/>
              </a:lnSpc>
            </a:pPr>
            <a:r>
              <a:rPr lang="pt-BR" sz="2000" dirty="0"/>
              <a:t>“Temos que romper com o paradigma histórico que vê a Amazônia como uma fonte inesgotável de suprimentos para outros países sem nos preocupar com seus habitantes ”.</a:t>
            </a:r>
          </a:p>
          <a:p>
            <a:pPr marL="0" indent="0">
              <a:lnSpc>
                <a:spcPct val="90000"/>
              </a:lnSpc>
              <a:buNone/>
            </a:pPr>
            <a:r>
              <a:rPr lang="pt-BR" b="1" dirty="0"/>
              <a:t>	</a:t>
            </a:r>
            <a:r>
              <a:rPr lang="pt-BR" sz="1600" b="1" dirty="0"/>
              <a:t>Papa Francisco</a:t>
            </a:r>
            <a:endParaRPr lang="pt-BR" sz="2000" b="1" dirty="0"/>
          </a:p>
          <a:p>
            <a:pPr>
              <a:lnSpc>
                <a:spcPct val="90000"/>
              </a:lnSpc>
            </a:pPr>
            <a:endParaRPr lang="pt-BR" sz="2000" dirty="0"/>
          </a:p>
        </p:txBody>
      </p:sp>
      <p:pic>
        <p:nvPicPr>
          <p:cNvPr id="3" name="Segnaposto contenuto 2">
            <a:extLst>
              <a:ext uri="{FF2B5EF4-FFF2-40B4-BE49-F238E27FC236}">
                <a16:creationId xmlns:a16="http://schemas.microsoft.com/office/drawing/2014/main" id="{DB295C64-53FF-4B68-985A-E51D7E6C7E7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3942" r="21373"/>
          <a:stretch/>
        </p:blipFill>
        <p:spPr>
          <a:xfrm>
            <a:off x="4619543" y="4748"/>
            <a:ext cx="7572457" cy="6848504"/>
          </a:xfrm>
          <a:prstGeom prst="rect">
            <a:avLst/>
          </a:prstGeom>
        </p:spPr>
      </p:pic>
    </p:spTree>
    <p:extLst>
      <p:ext uri="{BB962C8B-B14F-4D97-AF65-F5344CB8AC3E}">
        <p14:creationId xmlns:p14="http://schemas.microsoft.com/office/powerpoint/2010/main" val="180340235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825439-614C-472B-BA29-7046E56DB104}"/>
              </a:ext>
            </a:extLst>
          </p:cNvPr>
          <p:cNvSpPr>
            <a:spLocks noGrp="1"/>
          </p:cNvSpPr>
          <p:nvPr>
            <p:ph type="title"/>
          </p:nvPr>
        </p:nvSpPr>
        <p:spPr>
          <a:xfrm>
            <a:off x="2486804" y="220716"/>
            <a:ext cx="7007458" cy="976312"/>
          </a:xfrm>
        </p:spPr>
        <p:txBody>
          <a:bodyPr>
            <a:noAutofit/>
          </a:bodyPr>
          <a:lstStyle/>
          <a:p>
            <a:pPr algn="ctr"/>
            <a:r>
              <a:rPr lang="pt-BR" sz="4000" b="1" dirty="0"/>
              <a:t>A tribo </a:t>
            </a:r>
            <a:r>
              <a:rPr lang="pt-BR" sz="4000" b="1" dirty="0" err="1"/>
              <a:t>Nahua</a:t>
            </a:r>
            <a:endParaRPr lang="pt-BR" sz="4000" b="1" dirty="0"/>
          </a:p>
        </p:txBody>
      </p:sp>
      <p:pic>
        <p:nvPicPr>
          <p:cNvPr id="7" name="Segnaposto contenuto 6">
            <a:extLst>
              <a:ext uri="{FF2B5EF4-FFF2-40B4-BE49-F238E27FC236}">
                <a16:creationId xmlns:a16="http://schemas.microsoft.com/office/drawing/2014/main" id="{49F1C8DD-1475-4FE0-A431-34D9B95CF3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562"/>
          <a:stretch/>
        </p:blipFill>
        <p:spPr>
          <a:xfrm>
            <a:off x="834803" y="1590566"/>
            <a:ext cx="5175308" cy="3901282"/>
          </a:xfrm>
        </p:spPr>
      </p:pic>
      <p:sp>
        <p:nvSpPr>
          <p:cNvPr id="3" name="Segnaposto testo 2">
            <a:extLst>
              <a:ext uri="{FF2B5EF4-FFF2-40B4-BE49-F238E27FC236}">
                <a16:creationId xmlns:a16="http://schemas.microsoft.com/office/drawing/2014/main" id="{DBDABD45-8B26-4337-B12B-F5C6F683F861}"/>
              </a:ext>
            </a:extLst>
          </p:cNvPr>
          <p:cNvSpPr>
            <a:spLocks noGrp="1"/>
          </p:cNvSpPr>
          <p:nvPr>
            <p:ph type="body" sz="half" idx="2"/>
          </p:nvPr>
        </p:nvSpPr>
        <p:spPr>
          <a:xfrm>
            <a:off x="8452946" y="1258889"/>
            <a:ext cx="3633951" cy="4921194"/>
          </a:xfrm>
          <a:solidFill>
            <a:schemeClr val="bg1">
              <a:alpha val="65000"/>
            </a:schemeClr>
          </a:solidFill>
        </p:spPr>
        <p:txBody>
          <a:bodyPr>
            <a:normAutofit/>
          </a:bodyPr>
          <a:lstStyle/>
          <a:p>
            <a:r>
              <a:rPr lang="pt-BR" sz="2800" dirty="0"/>
              <a:t>Nos anos 80, a exploração do petróleo conduzida pela Shell obrigou a tribo isolada dos </a:t>
            </a:r>
            <a:r>
              <a:rPr lang="pt-BR" sz="2800" b="1" dirty="0" err="1"/>
              <a:t>Nahuas</a:t>
            </a:r>
            <a:r>
              <a:rPr lang="pt-BR" sz="2800" dirty="0"/>
              <a:t> ao seu </a:t>
            </a:r>
            <a:r>
              <a:rPr lang="pt-BR" sz="2800" b="1" dirty="0"/>
              <a:t>primeiro contato</a:t>
            </a:r>
            <a:r>
              <a:rPr lang="pt-BR" sz="2800" dirty="0"/>
              <a:t>.</a:t>
            </a:r>
          </a:p>
          <a:p>
            <a:r>
              <a:rPr lang="pt-BR" sz="2800" dirty="0"/>
              <a:t>Desde então, quase </a:t>
            </a:r>
            <a:r>
              <a:rPr lang="pt-BR" sz="2800" b="1" dirty="0"/>
              <a:t>metade </a:t>
            </a:r>
            <a:r>
              <a:rPr lang="pt-BR" sz="2800" dirty="0"/>
              <a:t> dos membros da tribo morreram.</a:t>
            </a:r>
          </a:p>
        </p:txBody>
      </p:sp>
      <p:pic>
        <p:nvPicPr>
          <p:cNvPr id="11" name="Segnaposto contenuto 10">
            <a:extLst>
              <a:ext uri="{FF2B5EF4-FFF2-40B4-BE49-F238E27FC236}">
                <a16:creationId xmlns:a16="http://schemas.microsoft.com/office/drawing/2014/main" id="{6503149A-DD94-4235-83F4-C2340DAEE6AA}"/>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418012" y="1713598"/>
            <a:ext cx="3778250" cy="3778250"/>
          </a:xfrm>
        </p:spPr>
      </p:pic>
    </p:spTree>
    <p:extLst>
      <p:ext uri="{BB962C8B-B14F-4D97-AF65-F5344CB8AC3E}">
        <p14:creationId xmlns:p14="http://schemas.microsoft.com/office/powerpoint/2010/main" val="217060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chemeClr val="bg2">
                <a:tint val="90000"/>
                <a:satMod val="92000"/>
                <a:lumMod val="120000"/>
              </a:schemeClr>
            </a:gs>
            <a:gs pos="100000">
              <a:srgbClr val="91CDE1"/>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32E719DB-36C7-498E-9C53-A265779AA19D}"/>
              </a:ext>
            </a:extLst>
          </p:cNvPr>
          <p:cNvSpPr txBox="1">
            <a:spLocks/>
          </p:cNvSpPr>
          <p:nvPr/>
        </p:nvSpPr>
        <p:spPr>
          <a:xfrm>
            <a:off x="1969994" y="340306"/>
            <a:ext cx="3650279" cy="1259894"/>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pt-BR" sz="2500" b="1" dirty="0"/>
              <a:t>Até 80% da tribo </a:t>
            </a:r>
            <a:r>
              <a:rPr lang="pt-BR" sz="2500" b="1" dirty="0" err="1"/>
              <a:t>Nahua</a:t>
            </a:r>
            <a:r>
              <a:rPr lang="pt-BR" sz="2500" b="1" dirty="0"/>
              <a:t> do Peru foi envenenada por mercúrio.</a:t>
            </a:r>
          </a:p>
        </p:txBody>
      </p:sp>
      <p:sp>
        <p:nvSpPr>
          <p:cNvPr id="9" name="Segnaposto contenuto 2">
            <a:extLst>
              <a:ext uri="{FF2B5EF4-FFF2-40B4-BE49-F238E27FC236}">
                <a16:creationId xmlns:a16="http://schemas.microsoft.com/office/drawing/2014/main" id="{431B04A2-44BC-49B7-8850-748BC297557B}"/>
              </a:ext>
            </a:extLst>
          </p:cNvPr>
          <p:cNvSpPr txBox="1">
            <a:spLocks/>
          </p:cNvSpPr>
          <p:nvPr/>
        </p:nvSpPr>
        <p:spPr>
          <a:xfrm>
            <a:off x="1242181" y="1868554"/>
            <a:ext cx="3650278" cy="2747865"/>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pt-BR" sz="2400" dirty="0"/>
              <a:t>Um relatório de 2008 sugere que a extração de gás pode gerar um lucro de 230 milhões de dólares anualmente e 90 milhões de dólares em receita de imposto de renda.</a:t>
            </a:r>
            <a:endParaRPr lang="en-US" sz="2400" dirty="0"/>
          </a:p>
        </p:txBody>
      </p:sp>
      <p:pic>
        <p:nvPicPr>
          <p:cNvPr id="10" name="Segnaposto contenuto 5">
            <a:extLst>
              <a:ext uri="{FF2B5EF4-FFF2-40B4-BE49-F238E27FC236}">
                <a16:creationId xmlns:a16="http://schemas.microsoft.com/office/drawing/2014/main" id="{AD72FB8E-A703-4F4B-A13E-1D640B8C0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374" y="532756"/>
            <a:ext cx="6105441" cy="4222590"/>
          </a:xfrm>
          <a:prstGeom prst="rect">
            <a:avLst/>
          </a:prstGeom>
        </p:spPr>
      </p:pic>
      <p:grpSp>
        <p:nvGrpSpPr>
          <p:cNvPr id="11" name="Gruppo 10">
            <a:extLst>
              <a:ext uri="{FF2B5EF4-FFF2-40B4-BE49-F238E27FC236}">
                <a16:creationId xmlns:a16="http://schemas.microsoft.com/office/drawing/2014/main" id="{E759151C-C0F9-4058-849B-2BA4A97EEFDC}"/>
              </a:ext>
            </a:extLst>
          </p:cNvPr>
          <p:cNvGrpSpPr/>
          <p:nvPr/>
        </p:nvGrpSpPr>
        <p:grpSpPr>
          <a:xfrm>
            <a:off x="7103769" y="1059606"/>
            <a:ext cx="3441232" cy="3168889"/>
            <a:chOff x="5993752" y="1233517"/>
            <a:chExt cx="4243044" cy="3593345"/>
          </a:xfrm>
        </p:grpSpPr>
        <p:pic>
          <p:nvPicPr>
            <p:cNvPr id="12" name="Immagine 11">
              <a:extLst>
                <a:ext uri="{FF2B5EF4-FFF2-40B4-BE49-F238E27FC236}">
                  <a16:creationId xmlns:a16="http://schemas.microsoft.com/office/drawing/2014/main" id="{3F747AAA-9B90-4310-8212-1B1DCD076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7042">
              <a:off x="5993752" y="1233517"/>
              <a:ext cx="1905266" cy="2400635"/>
            </a:xfrm>
            <a:prstGeom prst="rect">
              <a:avLst/>
            </a:prstGeom>
          </p:spPr>
        </p:pic>
        <p:pic>
          <p:nvPicPr>
            <p:cNvPr id="13" name="Immagine 12">
              <a:extLst>
                <a:ext uri="{FF2B5EF4-FFF2-40B4-BE49-F238E27FC236}">
                  <a16:creationId xmlns:a16="http://schemas.microsoft.com/office/drawing/2014/main" id="{F8DDF696-B899-4DC7-A45C-3614BF35E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97688">
              <a:off x="7922097" y="1891869"/>
              <a:ext cx="1500281" cy="1890354"/>
            </a:xfrm>
            <a:prstGeom prst="rect">
              <a:avLst/>
            </a:prstGeom>
          </p:spPr>
        </p:pic>
        <p:pic>
          <p:nvPicPr>
            <p:cNvPr id="14" name="Immagine 13">
              <a:extLst>
                <a:ext uri="{FF2B5EF4-FFF2-40B4-BE49-F238E27FC236}">
                  <a16:creationId xmlns:a16="http://schemas.microsoft.com/office/drawing/2014/main" id="{E6B2D666-B3C7-4255-A7F8-D91D8DB92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40552">
              <a:off x="8730019" y="3320085"/>
              <a:ext cx="1333431" cy="1680123"/>
            </a:xfrm>
            <a:prstGeom prst="rect">
              <a:avLst/>
            </a:prstGeom>
          </p:spPr>
        </p:pic>
      </p:grpSp>
      <p:sp>
        <p:nvSpPr>
          <p:cNvPr id="15" name="Segnaposto contenuto 2">
            <a:extLst>
              <a:ext uri="{FF2B5EF4-FFF2-40B4-BE49-F238E27FC236}">
                <a16:creationId xmlns:a16="http://schemas.microsoft.com/office/drawing/2014/main" id="{405460D9-8A00-401F-A936-C05DCC4993FC}"/>
              </a:ext>
            </a:extLst>
          </p:cNvPr>
          <p:cNvSpPr txBox="1">
            <a:spLocks/>
          </p:cNvSpPr>
          <p:nvPr/>
        </p:nvSpPr>
        <p:spPr>
          <a:xfrm>
            <a:off x="642259" y="6469533"/>
            <a:ext cx="11414904" cy="3285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200" dirty="0"/>
              <a:t> </a:t>
            </a:r>
            <a:r>
              <a:rPr lang="pt-BR" sz="1200" dirty="0"/>
              <a:t>Associação Inter étnica de Desenvolvimento da Selva Peruana (AIDESEP) </a:t>
            </a:r>
            <a:r>
              <a:rPr lang="en-US" sz="1200" dirty="0"/>
              <a:t>– </a:t>
            </a:r>
            <a:r>
              <a:rPr lang="en-US" sz="1200" dirty="0" err="1"/>
              <a:t>Nery</a:t>
            </a:r>
            <a:r>
              <a:rPr lang="en-US" sz="1200" dirty="0"/>
              <a:t> Zapata</a:t>
            </a:r>
          </a:p>
        </p:txBody>
      </p:sp>
      <p:sp>
        <p:nvSpPr>
          <p:cNvPr id="16" name="Segnaposto testo 2">
            <a:extLst>
              <a:ext uri="{FF2B5EF4-FFF2-40B4-BE49-F238E27FC236}">
                <a16:creationId xmlns:a16="http://schemas.microsoft.com/office/drawing/2014/main" id="{63316861-FCF0-4614-B6E6-C16514CB9F62}"/>
              </a:ext>
            </a:extLst>
          </p:cNvPr>
          <p:cNvSpPr txBox="1">
            <a:spLocks/>
          </p:cNvSpPr>
          <p:nvPr/>
        </p:nvSpPr>
        <p:spPr>
          <a:xfrm>
            <a:off x="434070" y="4836891"/>
            <a:ext cx="11407939" cy="1571350"/>
          </a:xfrm>
          <a:prstGeom prst="rect">
            <a:avLst/>
          </a:prstGeom>
          <a:solidFill>
            <a:schemeClr val="bg1"/>
          </a:solidFill>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r>
              <a:rPr lang="pt-BR" sz="2000" dirty="0"/>
              <a:t>Nos seres humanos, o mercúrio é danoso para o sistema nervoso central, os rins e o cérebro e pode levar a defeitos congênitos.</a:t>
            </a:r>
          </a:p>
          <a:p>
            <a:r>
              <a:rPr lang="pt-BR" sz="2000" dirty="0"/>
              <a:t>Os mineiros usam mercúrio para separar ouro de rochas e sedimentos. O mercúrio também é liberado no ar pela queima de combustíveis fósseis.</a:t>
            </a:r>
          </a:p>
        </p:txBody>
      </p:sp>
    </p:spTree>
    <p:extLst>
      <p:ext uri="{BB962C8B-B14F-4D97-AF65-F5344CB8AC3E}">
        <p14:creationId xmlns:p14="http://schemas.microsoft.com/office/powerpoint/2010/main" val="1426790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4" name="Rectangle 43">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3C2EF33-7CC8-4D8F-8EDE-B84AD30BDCD2}"/>
              </a:ext>
            </a:extLst>
          </p:cNvPr>
          <p:cNvSpPr>
            <a:spLocks noGrp="1"/>
          </p:cNvSpPr>
          <p:nvPr>
            <p:ph type="title"/>
          </p:nvPr>
        </p:nvSpPr>
        <p:spPr>
          <a:xfrm>
            <a:off x="649224" y="645105"/>
            <a:ext cx="3650279" cy="826425"/>
          </a:xfrm>
        </p:spPr>
        <p:txBody>
          <a:bodyPr vert="horz" lIns="91440" tIns="45720" rIns="91440" bIns="45720" rtlCol="0" anchor="t">
            <a:noAutofit/>
          </a:bodyPr>
          <a:lstStyle/>
          <a:p>
            <a:pPr>
              <a:lnSpc>
                <a:spcPct val="90000"/>
              </a:lnSpc>
            </a:pPr>
            <a:r>
              <a:rPr lang="pt-BR" sz="3000" b="1" dirty="0"/>
              <a:t>Câncer de fígado</a:t>
            </a:r>
            <a:br>
              <a:rPr lang="pt-BR" dirty="0"/>
            </a:br>
            <a:endParaRPr lang="pt-BR" i="1" dirty="0"/>
          </a:p>
        </p:txBody>
      </p:sp>
      <p:sp>
        <p:nvSpPr>
          <p:cNvPr id="46" name="Rectangle 45">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CEDB1A59-4B8F-4B75-8272-96A7554E9D3B}"/>
              </a:ext>
            </a:extLst>
          </p:cNvPr>
          <p:cNvSpPr>
            <a:spLocks noGrp="1"/>
          </p:cNvSpPr>
          <p:nvPr>
            <p:ph sz="half" idx="1"/>
          </p:nvPr>
        </p:nvSpPr>
        <p:spPr>
          <a:xfrm>
            <a:off x="670999" y="1347301"/>
            <a:ext cx="3650278" cy="4039169"/>
          </a:xfrm>
        </p:spPr>
        <p:txBody>
          <a:bodyPr vert="horz" lIns="91440" tIns="45720" rIns="91440" bIns="45720" rtlCol="0">
            <a:normAutofit/>
          </a:bodyPr>
          <a:lstStyle/>
          <a:p>
            <a:r>
              <a:rPr lang="pt-BR" sz="2000" dirty="0"/>
              <a:t>Jovens com uma média de 25 anos e crianças geralmente não têm os vírus da hepatite </a:t>
            </a:r>
            <a:r>
              <a:rPr lang="pt-BR" sz="2000" dirty="0" err="1"/>
              <a:t>B</a:t>
            </a:r>
            <a:r>
              <a:rPr lang="pt-BR" sz="2000" dirty="0"/>
              <a:t> ou C.</a:t>
            </a:r>
          </a:p>
          <a:p>
            <a:r>
              <a:rPr lang="pt-BR" sz="2000" dirty="0"/>
              <a:t>A maior parte tem tumores gigantes com mais de 10 cm.</a:t>
            </a:r>
          </a:p>
          <a:p>
            <a:r>
              <a:rPr lang="pt-BR" sz="2000" dirty="0"/>
              <a:t>Eles vêm do lado andino do país, </a:t>
            </a:r>
            <a:r>
              <a:rPr lang="pt-BR" sz="2000" dirty="0" err="1"/>
              <a:t>Apurimac</a:t>
            </a:r>
            <a:r>
              <a:rPr lang="pt-BR" sz="2000" dirty="0"/>
              <a:t>, no sudeste.</a:t>
            </a:r>
          </a:p>
        </p:txBody>
      </p:sp>
      <p:pic>
        <p:nvPicPr>
          <p:cNvPr id="7" name="Segnaposto contenuto 6">
            <a:extLst>
              <a:ext uri="{FF2B5EF4-FFF2-40B4-BE49-F238E27FC236}">
                <a16:creationId xmlns:a16="http://schemas.microsoft.com/office/drawing/2014/main" id="{AD0568AB-666E-4F48-9028-2BE9E9B2158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12" r="8440"/>
          <a:stretch/>
        </p:blipFill>
        <p:spPr>
          <a:xfrm>
            <a:off x="4619543" y="640080"/>
            <a:ext cx="6953577" cy="5252773"/>
          </a:xfrm>
          <a:prstGeom prst="rect">
            <a:avLst/>
          </a:prstGeom>
        </p:spPr>
      </p:pic>
      <p:sp>
        <p:nvSpPr>
          <p:cNvPr id="48"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FDD05C23-8A97-4B64-A38E-E28F04DA072E}"/>
              </a:ext>
            </a:extLst>
          </p:cNvPr>
          <p:cNvSpPr txBox="1"/>
          <p:nvPr/>
        </p:nvSpPr>
        <p:spPr>
          <a:xfrm>
            <a:off x="2939548" y="6234386"/>
            <a:ext cx="8179094" cy="369332"/>
          </a:xfrm>
          <a:prstGeom prst="rect">
            <a:avLst/>
          </a:prstGeom>
          <a:noFill/>
        </p:spPr>
        <p:txBody>
          <a:bodyPr wrap="square" rtlCol="0">
            <a:spAutoFit/>
          </a:bodyPr>
          <a:lstStyle/>
          <a:p>
            <a:pPr algn="ctr"/>
            <a:r>
              <a:rPr lang="pt-BR" i="1" dirty="0"/>
              <a:t>Instituto Nacional de Doenças Neoplásicas (</a:t>
            </a:r>
            <a:r>
              <a:rPr lang="pt-BR" b="1" i="1" dirty="0"/>
              <a:t>INEN</a:t>
            </a:r>
            <a:r>
              <a:rPr lang="pt-BR" i="1" dirty="0"/>
              <a:t>)</a:t>
            </a:r>
            <a:endParaRPr lang="pt-BR" dirty="0"/>
          </a:p>
        </p:txBody>
      </p:sp>
    </p:spTree>
    <p:extLst>
      <p:ext uri="{BB962C8B-B14F-4D97-AF65-F5344CB8AC3E}">
        <p14:creationId xmlns:p14="http://schemas.microsoft.com/office/powerpoint/2010/main" val="618828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1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27">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9"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1" name="Rectangle 41">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63" name="Rectangle 45">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F986CA1A-9104-4A18-9150-D90D8F8969F7}"/>
              </a:ext>
            </a:extLst>
          </p:cNvPr>
          <p:cNvSpPr>
            <a:spLocks noGrp="1"/>
          </p:cNvSpPr>
          <p:nvPr>
            <p:ph type="title"/>
          </p:nvPr>
        </p:nvSpPr>
        <p:spPr>
          <a:xfrm>
            <a:off x="128608" y="77544"/>
            <a:ext cx="4806549" cy="784849"/>
          </a:xfrm>
        </p:spPr>
        <p:txBody>
          <a:bodyPr vert="horz" lIns="91440" tIns="45720" rIns="91440" bIns="45720" rtlCol="0" anchor="t">
            <a:normAutofit/>
          </a:bodyPr>
          <a:lstStyle/>
          <a:p>
            <a:pPr algn="ctr"/>
            <a:r>
              <a:rPr lang="pt-BR" sz="3600" b="1" dirty="0"/>
              <a:t>Rodovia Oeste-Leste</a:t>
            </a:r>
          </a:p>
        </p:txBody>
      </p:sp>
      <p:sp>
        <p:nvSpPr>
          <p:cNvPr id="48" name="Rectangle 47">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9" name="Segnaposto contenuto 8">
            <a:extLst>
              <a:ext uri="{FF2B5EF4-FFF2-40B4-BE49-F238E27FC236}">
                <a16:creationId xmlns:a16="http://schemas.microsoft.com/office/drawing/2014/main" id="{FE2D6754-9F9D-4BC6-A4A6-7D7215DF12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362" r="20426" b="-2"/>
          <a:stretch/>
        </p:blipFill>
        <p:spPr>
          <a:xfrm>
            <a:off x="4862729" y="701329"/>
            <a:ext cx="7228620" cy="5984181"/>
          </a:xfrm>
          <a:prstGeom prst="rect">
            <a:avLst/>
          </a:prstGeom>
        </p:spPr>
      </p:pic>
      <p:sp>
        <p:nvSpPr>
          <p:cNvPr id="50"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gnaposto testo 6">
            <a:extLst>
              <a:ext uri="{FF2B5EF4-FFF2-40B4-BE49-F238E27FC236}">
                <a16:creationId xmlns:a16="http://schemas.microsoft.com/office/drawing/2014/main" id="{2CB83146-CAA6-462A-9A24-953595A050C4}"/>
              </a:ext>
            </a:extLst>
          </p:cNvPr>
          <p:cNvSpPr>
            <a:spLocks noGrp="1"/>
          </p:cNvSpPr>
          <p:nvPr>
            <p:ph type="body" sz="half" idx="2"/>
          </p:nvPr>
        </p:nvSpPr>
        <p:spPr>
          <a:xfrm>
            <a:off x="229259" y="714375"/>
            <a:ext cx="4417081" cy="6062390"/>
          </a:xfrm>
          <a:solidFill>
            <a:srgbClr val="91CDE1"/>
          </a:solidFill>
        </p:spPr>
        <p:txBody>
          <a:bodyPr vert="horz" lIns="91440" tIns="45720" rIns="91440" bIns="45720" rtlCol="0">
            <a:normAutofit lnSpcReduction="10000"/>
          </a:bodyPr>
          <a:lstStyle/>
          <a:p>
            <a:pPr>
              <a:lnSpc>
                <a:spcPct val="90000"/>
              </a:lnSpc>
              <a:buFont typeface="Wingdings 3" charset="2"/>
              <a:buChar char=""/>
            </a:pPr>
            <a:r>
              <a:rPr lang="pt-BR" sz="1800" dirty="0"/>
              <a:t> O governo peruano aprovou uma lei autorizando a construção de uma rodovia de 227 quilômetros para ligar o Peru ao Brasil. Essa rodovia atravessa a floresta colocando em perigo o maior </a:t>
            </a:r>
            <a:r>
              <a:rPr lang="pt-BR" sz="1800" b="1" dirty="0"/>
              <a:t>pulmão verde </a:t>
            </a:r>
            <a:r>
              <a:rPr lang="pt-BR" sz="1800" dirty="0"/>
              <a:t>do mundo e o equilíbrio climático do inteiro planeta.</a:t>
            </a:r>
          </a:p>
          <a:p>
            <a:pPr>
              <a:lnSpc>
                <a:spcPct val="90000"/>
              </a:lnSpc>
              <a:buFont typeface="Wingdings 3" charset="2"/>
              <a:buChar char=""/>
            </a:pPr>
            <a:r>
              <a:rPr lang="pt-BR" sz="1800" dirty="0"/>
              <a:t> No sudeste do Peru, a biodiversidade inclui dois milhões quadrados de quilômetros de florestas tropicais e savanas alimentadas por três grandes redes fluviais: </a:t>
            </a:r>
            <a:r>
              <a:rPr lang="pt-BR" sz="1800" b="1" dirty="0" err="1"/>
              <a:t>Juará</a:t>
            </a:r>
            <a:r>
              <a:rPr lang="pt-BR" sz="1800" b="1" dirty="0"/>
              <a:t>, Purus e Madeira.</a:t>
            </a:r>
            <a:r>
              <a:rPr lang="pt-BR" sz="2000" dirty="0"/>
              <a:t> </a:t>
            </a:r>
            <a:endParaRPr lang="pt-BR" sz="1800" dirty="0"/>
          </a:p>
          <a:p>
            <a:pPr>
              <a:lnSpc>
                <a:spcPct val="90000"/>
              </a:lnSpc>
              <a:buFont typeface="Wingdings 3" charset="2"/>
              <a:buChar char=""/>
            </a:pPr>
            <a:r>
              <a:rPr lang="pt-BR" sz="1800" dirty="0"/>
              <a:t> Grupos indígenas ainda moram na região e vivem em isolamento voluntário, um tesouro a ser preservado.</a:t>
            </a:r>
          </a:p>
          <a:p>
            <a:pPr>
              <a:lnSpc>
                <a:spcPct val="90000"/>
              </a:lnSpc>
              <a:buFont typeface="Wingdings 3" charset="2"/>
              <a:buChar char=""/>
            </a:pPr>
            <a:r>
              <a:rPr lang="pt-BR" sz="1800" dirty="0"/>
              <a:t> A estrada é a primeira “rachadura” criada na floresta separando animais e culturas, atraindo centenas de mineiros, traficantes, mercenários e desflorestadores. A área é repleta de árvores de mogno e madeira de prestígio.</a:t>
            </a:r>
          </a:p>
        </p:txBody>
      </p:sp>
    </p:spTree>
    <p:extLst>
      <p:ext uri="{BB962C8B-B14F-4D97-AF65-F5344CB8AC3E}">
        <p14:creationId xmlns:p14="http://schemas.microsoft.com/office/powerpoint/2010/main" val="64885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385B3E-ABA5-4196-AFD2-DDF45F2CB109}"/>
              </a:ext>
            </a:extLst>
          </p:cNvPr>
          <p:cNvSpPr>
            <a:spLocks noGrp="1"/>
          </p:cNvSpPr>
          <p:nvPr>
            <p:ph type="title"/>
          </p:nvPr>
        </p:nvSpPr>
        <p:spPr/>
        <p:txBody>
          <a:bodyPr/>
          <a:lstStyle/>
          <a:p>
            <a:pPr algn="ctr"/>
            <a:r>
              <a:rPr lang="pt-BR" dirty="0"/>
              <a:t>O Que é </a:t>
            </a:r>
            <a:r>
              <a:rPr lang="pt-BR" b="1" dirty="0"/>
              <a:t>SAÚDE?</a:t>
            </a:r>
          </a:p>
        </p:txBody>
      </p:sp>
      <p:sp>
        <p:nvSpPr>
          <p:cNvPr id="3" name="Segnaposto contenuto 2">
            <a:extLst>
              <a:ext uri="{FF2B5EF4-FFF2-40B4-BE49-F238E27FC236}">
                <a16:creationId xmlns:a16="http://schemas.microsoft.com/office/drawing/2014/main" id="{1FBA0C01-247F-4E35-8373-BAB738E27E5E}"/>
              </a:ext>
            </a:extLst>
          </p:cNvPr>
          <p:cNvSpPr>
            <a:spLocks noGrp="1"/>
          </p:cNvSpPr>
          <p:nvPr>
            <p:ph idx="1"/>
          </p:nvPr>
        </p:nvSpPr>
        <p:spPr>
          <a:xfrm>
            <a:off x="1987435" y="1450428"/>
            <a:ext cx="9395268" cy="5181599"/>
          </a:xfrm>
        </p:spPr>
        <p:txBody>
          <a:bodyPr>
            <a:normAutofit fontScale="92500" lnSpcReduction="10000"/>
          </a:bodyPr>
          <a:lstStyle/>
          <a:p>
            <a:r>
              <a:rPr lang="pt-BR" sz="2000" dirty="0"/>
              <a:t>De acordo com a Organização Mundial da Saúde (OMS), em </a:t>
            </a:r>
            <a:r>
              <a:rPr lang="pt-BR" sz="2000" b="1" u="sng" dirty="0"/>
              <a:t>1948</a:t>
            </a:r>
            <a:r>
              <a:rPr lang="pt-BR" sz="2000" dirty="0"/>
              <a:t> a definição de </a:t>
            </a:r>
            <a:r>
              <a:rPr lang="pt-BR" sz="2000" b="1" dirty="0"/>
              <a:t>Saúde</a:t>
            </a:r>
            <a:r>
              <a:rPr lang="pt-BR" sz="2000" dirty="0"/>
              <a:t> era:</a:t>
            </a:r>
          </a:p>
          <a:p>
            <a:endParaRPr lang="pt-BR" sz="2000" dirty="0"/>
          </a:p>
          <a:p>
            <a:endParaRPr lang="pt-BR" sz="2000" dirty="0"/>
          </a:p>
          <a:p>
            <a:endParaRPr lang="pt-BR" sz="2000" dirty="0"/>
          </a:p>
          <a:p>
            <a:r>
              <a:rPr lang="pt-BR" sz="2000" dirty="0"/>
              <a:t>Essa linha de pensamento fez com que os custos farmacêuticos se tornassem insustentáveis nos países desenvolvidos e levantou questões éticas.</a:t>
            </a:r>
          </a:p>
          <a:p>
            <a:r>
              <a:rPr lang="pt-BR" sz="2000" dirty="0"/>
              <a:t>Causando uma quantidade incrível de </a:t>
            </a:r>
            <a:r>
              <a:rPr lang="pt-BR" sz="2000" b="1" dirty="0"/>
              <a:t>excesso de medicação</a:t>
            </a:r>
            <a:r>
              <a:rPr lang="pt-BR" sz="2000" dirty="0"/>
              <a:t>.</a:t>
            </a:r>
          </a:p>
          <a:p>
            <a:r>
              <a:rPr lang="pt-BR" sz="2000" dirty="0"/>
              <a:t>O número de pessoas hospitalizadas a cada ano nos Estados Unidos por reações adversas é de mais de 2,2 milhões:</a:t>
            </a:r>
          </a:p>
          <a:p>
            <a:pPr lvl="1"/>
            <a:r>
              <a:rPr lang="pt-BR" sz="1800" dirty="0"/>
              <a:t>Cerca de 20 milhões de antibióticos desnecessários são prescritos todos os anos.</a:t>
            </a:r>
          </a:p>
          <a:p>
            <a:pPr lvl="1"/>
            <a:r>
              <a:rPr lang="pt-BR" sz="1800" dirty="0"/>
              <a:t>7,5 milhões de pessoas passam por procedimentos médicos e cirúrgicos.</a:t>
            </a:r>
          </a:p>
          <a:p>
            <a:pPr lvl="1"/>
            <a:r>
              <a:rPr lang="pt-BR" sz="1800" dirty="0"/>
              <a:t>Quase 9 milhões de pessoas são hospitalizadas desnecessariamente.</a:t>
            </a:r>
          </a:p>
          <a:p>
            <a:pPr marL="0" indent="0">
              <a:buNone/>
            </a:pPr>
            <a:endParaRPr lang="pt-BR" sz="2000" dirty="0"/>
          </a:p>
        </p:txBody>
      </p:sp>
      <p:sp>
        <p:nvSpPr>
          <p:cNvPr id="8" name="CasellaDiTesto 7">
            <a:extLst>
              <a:ext uri="{FF2B5EF4-FFF2-40B4-BE49-F238E27FC236}">
                <a16:creationId xmlns:a16="http://schemas.microsoft.com/office/drawing/2014/main" id="{9AA2AC4A-EE64-4295-B858-93440917269D}"/>
              </a:ext>
            </a:extLst>
          </p:cNvPr>
          <p:cNvSpPr txBox="1"/>
          <p:nvPr/>
        </p:nvSpPr>
        <p:spPr>
          <a:xfrm>
            <a:off x="1750057" y="2228119"/>
            <a:ext cx="9158595" cy="954107"/>
          </a:xfrm>
          <a:prstGeom prst="rect">
            <a:avLst/>
          </a:prstGeom>
          <a:solidFill>
            <a:schemeClr val="bg1">
              <a:alpha val="48000"/>
            </a:schemeClr>
          </a:solidFill>
        </p:spPr>
        <p:txBody>
          <a:bodyPr wrap="square" rtlCol="0">
            <a:spAutoFit/>
          </a:bodyPr>
          <a:lstStyle/>
          <a:p>
            <a:pPr algn="ctr"/>
            <a:r>
              <a:rPr lang="pt-BR" sz="2800" b="1" dirty="0"/>
              <a:t>“Um estado de completo bem-estar físico, mental, emocional, emocional e social".</a:t>
            </a:r>
          </a:p>
        </p:txBody>
      </p:sp>
      <p:sp>
        <p:nvSpPr>
          <p:cNvPr id="6" name="Freccia a destra 5">
            <a:extLst>
              <a:ext uri="{FF2B5EF4-FFF2-40B4-BE49-F238E27FC236}">
                <a16:creationId xmlns:a16="http://schemas.microsoft.com/office/drawing/2014/main" id="{2AAD4095-83E2-4387-B0E3-8E08C467ABC4}"/>
              </a:ext>
            </a:extLst>
          </p:cNvPr>
          <p:cNvSpPr/>
          <p:nvPr/>
        </p:nvSpPr>
        <p:spPr>
          <a:xfrm>
            <a:off x="687388" y="2281144"/>
            <a:ext cx="1051035" cy="826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ccia a destra 10">
            <a:extLst>
              <a:ext uri="{FF2B5EF4-FFF2-40B4-BE49-F238E27FC236}">
                <a16:creationId xmlns:a16="http://schemas.microsoft.com/office/drawing/2014/main" id="{EFFCA77F-564B-4C56-81BF-E41C46BD6060}"/>
              </a:ext>
            </a:extLst>
          </p:cNvPr>
          <p:cNvSpPr/>
          <p:nvPr/>
        </p:nvSpPr>
        <p:spPr>
          <a:xfrm rot="10800000">
            <a:off x="10908652" y="2265381"/>
            <a:ext cx="1051035" cy="826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4664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5" name="Group 44">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6"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7"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8"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9"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0"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1"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2"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3"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4"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5"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6"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7"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58">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0"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1"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2"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3"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4"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5"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6"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7"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8"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9"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0"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1"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olo 1">
            <a:extLst>
              <a:ext uri="{FF2B5EF4-FFF2-40B4-BE49-F238E27FC236}">
                <a16:creationId xmlns:a16="http://schemas.microsoft.com/office/drawing/2014/main" id="{F788F89B-29D5-44E5-9A35-D89030729951}"/>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pt-BR" sz="3600" dirty="0"/>
              <a:t>A rodovia que liga o Brasil ao Peru</a:t>
            </a:r>
          </a:p>
        </p:txBody>
      </p:sp>
      <p:sp>
        <p:nvSpPr>
          <p:cNvPr id="73" name="Rectangle 72">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Segnaposto contenuto 5">
            <a:extLst>
              <a:ext uri="{FF2B5EF4-FFF2-40B4-BE49-F238E27FC236}">
                <a16:creationId xmlns:a16="http://schemas.microsoft.com/office/drawing/2014/main" id="{ACAE160D-846C-4DD5-A65B-D3D9F48E0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93" y="419100"/>
            <a:ext cx="4655134" cy="6049311"/>
          </a:xfrm>
          <a:prstGeom prst="rect">
            <a:avLst/>
          </a:prstGeom>
        </p:spPr>
      </p:pic>
      <p:sp>
        <p:nvSpPr>
          <p:cNvPr id="4" name="Segnaposto testo 3">
            <a:extLst>
              <a:ext uri="{FF2B5EF4-FFF2-40B4-BE49-F238E27FC236}">
                <a16:creationId xmlns:a16="http://schemas.microsoft.com/office/drawing/2014/main" id="{F8AA3C86-6F2C-4E03-8036-D2B913030DEE}"/>
              </a:ext>
            </a:extLst>
          </p:cNvPr>
          <p:cNvSpPr>
            <a:spLocks noGrp="1"/>
          </p:cNvSpPr>
          <p:nvPr>
            <p:ph type="body" sz="half" idx="2"/>
          </p:nvPr>
        </p:nvSpPr>
        <p:spPr>
          <a:xfrm>
            <a:off x="6438191" y="2133599"/>
            <a:ext cx="5066419" cy="4334811"/>
          </a:xfrm>
        </p:spPr>
        <p:txBody>
          <a:bodyPr vert="horz" lIns="91440" tIns="45720" rIns="91440" bIns="45720" rtlCol="0">
            <a:normAutofit/>
          </a:bodyPr>
          <a:lstStyle/>
          <a:p>
            <a:pPr>
              <a:buFont typeface="Wingdings 3" charset="2"/>
              <a:buChar char=""/>
            </a:pPr>
            <a:r>
              <a:rPr lang="pt-BR" sz="2000" dirty="0"/>
              <a:t> A rodovia que liga Puerto </a:t>
            </a:r>
            <a:r>
              <a:rPr lang="pt-BR" sz="2000" dirty="0" err="1"/>
              <a:t>Esperanza</a:t>
            </a:r>
            <a:r>
              <a:rPr lang="pt-BR" sz="2000" dirty="0"/>
              <a:t> a </a:t>
            </a:r>
            <a:r>
              <a:rPr lang="pt-BR" sz="2000" dirty="0" err="1"/>
              <a:t>Inapari</a:t>
            </a:r>
            <a:r>
              <a:rPr lang="pt-BR" sz="2000" dirty="0"/>
              <a:t>, na fronteira do Brasil, pode causar a deflorestação de 2.750 quilômetros quadrados.</a:t>
            </a:r>
          </a:p>
          <a:p>
            <a:pPr>
              <a:buFont typeface="Wingdings 3" charset="2"/>
              <a:buChar char=""/>
            </a:pPr>
            <a:r>
              <a:rPr lang="pt-BR" sz="2000" dirty="0"/>
              <a:t> A população de Puerto Maldonado é agora chamada de Madre de </a:t>
            </a:r>
            <a:r>
              <a:rPr lang="pt-BR" sz="2000" dirty="0" err="1"/>
              <a:t>Dios</a:t>
            </a:r>
            <a:r>
              <a:rPr lang="pt-BR" sz="2000" dirty="0"/>
              <a:t>.</a:t>
            </a:r>
          </a:p>
          <a:p>
            <a:pPr>
              <a:buFont typeface="Wingdings 3" charset="2"/>
              <a:buChar char=""/>
            </a:pPr>
            <a:r>
              <a:rPr lang="pt-BR" sz="2000" dirty="0"/>
              <a:t> 350 índios que pertencem a mais de duzentos grupos de línguas vivem em 5,5 milhões de quilômetros quadrados.</a:t>
            </a:r>
          </a:p>
        </p:txBody>
      </p:sp>
      <p:pic>
        <p:nvPicPr>
          <p:cNvPr id="8" name="Immagine 7">
            <a:extLst>
              <a:ext uri="{FF2B5EF4-FFF2-40B4-BE49-F238E27FC236}">
                <a16:creationId xmlns:a16="http://schemas.microsoft.com/office/drawing/2014/main" id="{51BDBB08-A090-45DB-B637-0E9A8B0B4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45" y="3360986"/>
            <a:ext cx="2463838" cy="1385909"/>
          </a:xfrm>
          <a:prstGeom prst="rect">
            <a:avLst/>
          </a:prstGeom>
          <a:ln w="82550">
            <a:solidFill>
              <a:schemeClr val="bg1"/>
            </a:solidFill>
          </a:ln>
        </p:spPr>
      </p:pic>
    </p:spTree>
    <p:extLst>
      <p:ext uri="{BB962C8B-B14F-4D97-AF65-F5344CB8AC3E}">
        <p14:creationId xmlns:p14="http://schemas.microsoft.com/office/powerpoint/2010/main" val="397659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6AE34CA-63E0-42E2-BD5E-691EA4698CEC}"/>
              </a:ext>
            </a:extLst>
          </p:cNvPr>
          <p:cNvSpPr>
            <a:spLocks noGrp="1"/>
          </p:cNvSpPr>
          <p:nvPr>
            <p:ph type="title"/>
          </p:nvPr>
        </p:nvSpPr>
        <p:spPr>
          <a:xfrm>
            <a:off x="2540372" y="108286"/>
            <a:ext cx="8911687" cy="1280890"/>
          </a:xfrm>
        </p:spPr>
        <p:txBody>
          <a:bodyPr>
            <a:normAutofit/>
          </a:bodyPr>
          <a:lstStyle/>
          <a:p>
            <a:r>
              <a:rPr lang="pt-BR" sz="3000" dirty="0"/>
              <a:t>O próximo </a:t>
            </a:r>
            <a:r>
              <a:rPr lang="pt-BR" sz="3000" b="1" dirty="0"/>
              <a:t>Sínodo</a:t>
            </a:r>
            <a:r>
              <a:rPr lang="pt-BR" sz="3000" dirty="0"/>
              <a:t> anunciado pelo Papa Francisco será na </a:t>
            </a:r>
            <a:r>
              <a:rPr lang="pt-BR" sz="3000" b="1" dirty="0"/>
              <a:t>Amazônia</a:t>
            </a:r>
            <a:r>
              <a:rPr lang="pt-BR" sz="3000" dirty="0"/>
              <a:t> - outubro de 2019</a:t>
            </a:r>
          </a:p>
        </p:txBody>
      </p:sp>
      <p:pic>
        <p:nvPicPr>
          <p:cNvPr id="10" name="Segnaposto contenuto 9">
            <a:extLst>
              <a:ext uri="{FF2B5EF4-FFF2-40B4-BE49-F238E27FC236}">
                <a16:creationId xmlns:a16="http://schemas.microsoft.com/office/drawing/2014/main" id="{E22E7733-850E-41DF-926A-FC717352D5E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7654" y="3245635"/>
            <a:ext cx="12040180" cy="3612365"/>
          </a:xfrm>
        </p:spPr>
      </p:pic>
      <p:sp>
        <p:nvSpPr>
          <p:cNvPr id="6" name="Segnaposto contenuto 2">
            <a:extLst>
              <a:ext uri="{FF2B5EF4-FFF2-40B4-BE49-F238E27FC236}">
                <a16:creationId xmlns:a16="http://schemas.microsoft.com/office/drawing/2014/main" id="{8DAEA7F6-B3A5-4C5A-856E-4E5C2043FD93}"/>
              </a:ext>
            </a:extLst>
          </p:cNvPr>
          <p:cNvSpPr txBox="1">
            <a:spLocks/>
          </p:cNvSpPr>
          <p:nvPr/>
        </p:nvSpPr>
        <p:spPr>
          <a:xfrm>
            <a:off x="189184" y="1295356"/>
            <a:ext cx="7094483" cy="1950279"/>
          </a:xfrm>
          <a:prstGeom prst="rect">
            <a:avLst/>
          </a:prstGeom>
          <a:solidFill>
            <a:srgbClr val="FFFFFF">
              <a:alpha val="32000"/>
            </a:srgbClr>
          </a:solidFill>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pt-BR" sz="2000" dirty="0"/>
              <a:t>As plantações de soja são atualmente consideradas um bom negócio.</a:t>
            </a:r>
          </a:p>
          <a:p>
            <a:r>
              <a:rPr lang="pt-BR" sz="2000" dirty="0"/>
              <a:t>Não há hesitação em destruir milhões de hectares de floresta para produzir a soja que as multinacionais transportam para a China e para a América do Norte.</a:t>
            </a:r>
          </a:p>
        </p:txBody>
      </p:sp>
      <p:sp>
        <p:nvSpPr>
          <p:cNvPr id="11" name="Segnaposto contenuto 2">
            <a:extLst>
              <a:ext uri="{FF2B5EF4-FFF2-40B4-BE49-F238E27FC236}">
                <a16:creationId xmlns:a16="http://schemas.microsoft.com/office/drawing/2014/main" id="{043B3C8C-0630-4629-9EDB-B70002EFE656}"/>
              </a:ext>
            </a:extLst>
          </p:cNvPr>
          <p:cNvSpPr txBox="1">
            <a:spLocks/>
          </p:cNvSpPr>
          <p:nvPr/>
        </p:nvSpPr>
        <p:spPr>
          <a:xfrm>
            <a:off x="6779172" y="3342287"/>
            <a:ext cx="5397642" cy="361236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pt-BR" sz="1700" dirty="0">
                <a:solidFill>
                  <a:schemeClr val="bg1"/>
                </a:solidFill>
              </a:rPr>
              <a:t>Mesmo a preciosa madeira não é recuperada, há apenas a pressa de abrir espaço e ir mais longe, destruindo todos esses recursos, plantas e animais extraordinários que, para os povos indígenas, são fontes de vida, com as quais eles vivem em equilíbrio há milênios.</a:t>
            </a:r>
          </a:p>
          <a:p>
            <a:r>
              <a:rPr lang="pt-BR" sz="1700" dirty="0">
                <a:solidFill>
                  <a:schemeClr val="bg1"/>
                </a:solidFill>
              </a:rPr>
              <a:t>Com isso não quero dizer que as atividades econômicas na floresta não deveriam existir, mas […] um uso diferente dos recursos com o respeito da natureza…</a:t>
            </a:r>
          </a:p>
          <a:p>
            <a:r>
              <a:rPr lang="pt-BR" sz="1700" dirty="0">
                <a:solidFill>
                  <a:schemeClr val="bg1"/>
                </a:solidFill>
              </a:rPr>
              <a:t>Outro grande problema é a corrupção...»</a:t>
            </a:r>
          </a:p>
        </p:txBody>
      </p:sp>
      <p:sp>
        <p:nvSpPr>
          <p:cNvPr id="3" name="Segnaposto contenuto 2">
            <a:extLst>
              <a:ext uri="{FF2B5EF4-FFF2-40B4-BE49-F238E27FC236}">
                <a16:creationId xmlns:a16="http://schemas.microsoft.com/office/drawing/2014/main" id="{79CF4599-B955-4873-A301-4C629F13163B}"/>
              </a:ext>
            </a:extLst>
          </p:cNvPr>
          <p:cNvSpPr>
            <a:spLocks noGrp="1"/>
          </p:cNvSpPr>
          <p:nvPr>
            <p:ph sz="half" idx="1"/>
          </p:nvPr>
        </p:nvSpPr>
        <p:spPr>
          <a:xfrm>
            <a:off x="157654" y="6279578"/>
            <a:ext cx="4926365" cy="464870"/>
          </a:xfrm>
        </p:spPr>
        <p:txBody>
          <a:bodyPr>
            <a:normAutofit/>
          </a:bodyPr>
          <a:lstStyle/>
          <a:p>
            <a:pPr marL="0" indent="0">
              <a:buNone/>
            </a:pPr>
            <a:r>
              <a:rPr lang="en-GB" dirty="0" err="1">
                <a:solidFill>
                  <a:schemeClr val="bg1"/>
                </a:solidFill>
              </a:rPr>
              <a:t>Bispo</a:t>
            </a:r>
            <a:r>
              <a:rPr lang="en-GB" dirty="0">
                <a:solidFill>
                  <a:schemeClr val="bg1"/>
                </a:solidFill>
              </a:rPr>
              <a:t> de </a:t>
            </a:r>
            <a:r>
              <a:rPr lang="en-GB" dirty="0" err="1">
                <a:solidFill>
                  <a:schemeClr val="bg1"/>
                </a:solidFill>
              </a:rPr>
              <a:t>Parintins</a:t>
            </a:r>
            <a:r>
              <a:rPr lang="en-GB" dirty="0">
                <a:solidFill>
                  <a:schemeClr val="bg1"/>
                </a:solidFill>
              </a:rPr>
              <a:t> Giuliano </a:t>
            </a:r>
            <a:r>
              <a:rPr lang="en-GB" dirty="0" err="1">
                <a:solidFill>
                  <a:schemeClr val="bg1"/>
                </a:solidFill>
              </a:rPr>
              <a:t>Frigeni</a:t>
            </a:r>
            <a:r>
              <a:rPr lang="en-GB" dirty="0">
                <a:solidFill>
                  <a:schemeClr val="bg1"/>
                </a:solidFill>
              </a:rPr>
              <a:t> del </a:t>
            </a:r>
            <a:r>
              <a:rPr lang="en-GB" dirty="0" err="1">
                <a:solidFill>
                  <a:schemeClr val="bg1"/>
                </a:solidFill>
              </a:rPr>
              <a:t>Pime</a:t>
            </a:r>
            <a:endParaRPr lang="en-GB" dirty="0">
              <a:solidFill>
                <a:schemeClr val="bg1"/>
              </a:solidFill>
            </a:endParaRPr>
          </a:p>
        </p:txBody>
      </p:sp>
    </p:spTree>
    <p:extLst>
      <p:ext uri="{BB962C8B-B14F-4D97-AF65-F5344CB8AC3E}">
        <p14:creationId xmlns:p14="http://schemas.microsoft.com/office/powerpoint/2010/main" val="269113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F4417F-7E36-4110-B88B-6EB66052987F}"/>
              </a:ext>
            </a:extLst>
          </p:cNvPr>
          <p:cNvSpPr>
            <a:spLocks noGrp="1"/>
          </p:cNvSpPr>
          <p:nvPr>
            <p:ph type="title"/>
          </p:nvPr>
        </p:nvSpPr>
        <p:spPr>
          <a:xfrm>
            <a:off x="2592924" y="344130"/>
            <a:ext cx="8911687" cy="707922"/>
          </a:xfrm>
        </p:spPr>
        <p:txBody>
          <a:bodyPr>
            <a:noAutofit/>
          </a:bodyPr>
          <a:lstStyle/>
          <a:p>
            <a:r>
              <a:rPr lang="pt-BR" dirty="0"/>
              <a:t>Os guardiões da Terra</a:t>
            </a:r>
          </a:p>
        </p:txBody>
      </p:sp>
      <p:sp>
        <p:nvSpPr>
          <p:cNvPr id="4" name="Segnaposto contenuto 3">
            <a:extLst>
              <a:ext uri="{FF2B5EF4-FFF2-40B4-BE49-F238E27FC236}">
                <a16:creationId xmlns:a16="http://schemas.microsoft.com/office/drawing/2014/main" id="{788D443B-7C05-4D3C-923D-7ADCC2E08479}"/>
              </a:ext>
            </a:extLst>
          </p:cNvPr>
          <p:cNvSpPr>
            <a:spLocks noGrp="1"/>
          </p:cNvSpPr>
          <p:nvPr>
            <p:ph sz="half" idx="1"/>
          </p:nvPr>
        </p:nvSpPr>
        <p:spPr>
          <a:xfrm>
            <a:off x="1975945" y="1386349"/>
            <a:ext cx="5654565" cy="5206786"/>
          </a:xfrm>
        </p:spPr>
        <p:txBody>
          <a:bodyPr>
            <a:normAutofit fontScale="92500" lnSpcReduction="10000"/>
          </a:bodyPr>
          <a:lstStyle/>
          <a:p>
            <a:r>
              <a:rPr lang="pt-BR" u="sng" dirty="0"/>
              <a:t>No papel</a:t>
            </a:r>
            <a:r>
              <a:rPr lang="pt-BR" dirty="0"/>
              <a:t>, o acordo climático adotado em Paris, há dois anos, reconhece a </a:t>
            </a:r>
            <a:r>
              <a:rPr lang="pt-BR" b="1" dirty="0"/>
              <a:t>importância dos direitos humanos</a:t>
            </a:r>
            <a:r>
              <a:rPr lang="pt-BR" dirty="0"/>
              <a:t> e a função dos </a:t>
            </a:r>
            <a:r>
              <a:rPr lang="pt-BR" b="1" dirty="0"/>
              <a:t>povos indígenas </a:t>
            </a:r>
            <a:r>
              <a:rPr lang="pt-BR" dirty="0"/>
              <a:t>e das comunidades locais no fornecimento de </a:t>
            </a:r>
            <a:r>
              <a:rPr lang="pt-BR" b="1" dirty="0"/>
              <a:t>soluções</a:t>
            </a:r>
            <a:r>
              <a:rPr lang="pt-BR" dirty="0"/>
              <a:t> para as </a:t>
            </a:r>
            <a:r>
              <a:rPr lang="pt-BR" b="1" dirty="0"/>
              <a:t>mudanças climáticas</a:t>
            </a:r>
            <a:r>
              <a:rPr lang="pt-BR" dirty="0"/>
              <a:t>. Infelizmente isso só é verdade por escrito e</a:t>
            </a:r>
            <a:br>
              <a:rPr lang="pt-BR" dirty="0"/>
            </a:br>
            <a:r>
              <a:rPr lang="pt-BR" sz="2400" dirty="0"/>
              <a:t>parece não ser aplicado.</a:t>
            </a:r>
            <a:endParaRPr lang="pt-BR" sz="2000" dirty="0"/>
          </a:p>
          <a:p>
            <a:r>
              <a:rPr lang="pt-BR" dirty="0"/>
              <a:t>A ciência mostra que, reconhecendo o direito à terra, os povos indígenas podem garantir uma mudança climática menos dramática de forma eficaz e econômica. Mas se eles reivindicam seus direitos, muitas vezes eles são </a:t>
            </a:r>
            <a:r>
              <a:rPr lang="pt-BR" b="1" dirty="0"/>
              <a:t>brutalmente mortos, presos ou perseguidos.</a:t>
            </a:r>
          </a:p>
          <a:p>
            <a:pPr marL="0" indent="0">
              <a:buNone/>
            </a:pPr>
            <a:endParaRPr lang="pt-BR" dirty="0"/>
          </a:p>
          <a:p>
            <a:pPr marL="0" indent="0">
              <a:buNone/>
            </a:pPr>
            <a:r>
              <a:rPr lang="pt-BR" b="1" dirty="0"/>
              <a:t>Conferências do Dia da Floresta </a:t>
            </a:r>
            <a:r>
              <a:rPr lang="pt-BR" dirty="0"/>
              <a:t>parte da Convenção das Nações Unidas sobre as Mudanças Climáticas (UNFCCC) realizada em 2017 sob a presidência das Ilhas Fiji em Bonn, Alemanha.</a:t>
            </a:r>
          </a:p>
        </p:txBody>
      </p:sp>
      <p:pic>
        <p:nvPicPr>
          <p:cNvPr id="7" name="Segnaposto contenuto 6">
            <a:extLst>
              <a:ext uri="{FF2B5EF4-FFF2-40B4-BE49-F238E27FC236}">
                <a16:creationId xmlns:a16="http://schemas.microsoft.com/office/drawing/2014/main" id="{1628D72C-D697-4DBC-8AAF-AB89A230BBE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0232"/>
          <a:stretch/>
        </p:blipFill>
        <p:spPr>
          <a:xfrm>
            <a:off x="7726860" y="1264555"/>
            <a:ext cx="3934307" cy="3952663"/>
          </a:xfrm>
        </p:spPr>
      </p:pic>
      <p:pic>
        <p:nvPicPr>
          <p:cNvPr id="8" name="Segnaposto contenuto 6">
            <a:extLst>
              <a:ext uri="{FF2B5EF4-FFF2-40B4-BE49-F238E27FC236}">
                <a16:creationId xmlns:a16="http://schemas.microsoft.com/office/drawing/2014/main" id="{7358AE3C-444C-4293-9904-C6619BB37948}"/>
              </a:ext>
            </a:extLst>
          </p:cNvPr>
          <p:cNvPicPr>
            <a:picLocks noChangeAspect="1"/>
          </p:cNvPicPr>
          <p:nvPr/>
        </p:nvPicPr>
        <p:blipFill rotWithShape="1">
          <a:blip r:embed="rId2">
            <a:extLst>
              <a:ext uri="{28A0092B-C50C-407E-A947-70E740481C1C}">
                <a14:useLocalDpi xmlns:a14="http://schemas.microsoft.com/office/drawing/2010/main" val="0"/>
              </a:ext>
            </a:extLst>
          </a:blip>
          <a:srcRect l="50511" t="66158"/>
          <a:stretch/>
        </p:blipFill>
        <p:spPr>
          <a:xfrm>
            <a:off x="7726860" y="5301465"/>
            <a:ext cx="3934307" cy="1291670"/>
          </a:xfrm>
          <a:prstGeom prst="rect">
            <a:avLst/>
          </a:prstGeom>
        </p:spPr>
      </p:pic>
    </p:spTree>
    <p:extLst>
      <p:ext uri="{BB962C8B-B14F-4D97-AF65-F5344CB8AC3E}">
        <p14:creationId xmlns:p14="http://schemas.microsoft.com/office/powerpoint/2010/main" val="3879120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1466F2E-34CB-4E13-BD21-508E9A2B021B}"/>
              </a:ext>
            </a:extLst>
          </p:cNvPr>
          <p:cNvSpPr txBox="1"/>
          <p:nvPr/>
        </p:nvSpPr>
        <p:spPr>
          <a:xfrm>
            <a:off x="2000864" y="1441857"/>
            <a:ext cx="6533537" cy="4401205"/>
          </a:xfrm>
          <a:prstGeom prst="rect">
            <a:avLst/>
          </a:prstGeom>
          <a:noFill/>
        </p:spPr>
        <p:txBody>
          <a:bodyPr wrap="square" rtlCol="0">
            <a:spAutoFit/>
          </a:bodyPr>
          <a:lstStyle/>
          <a:p>
            <a:r>
              <a:rPr lang="pt-BR" sz="2000" dirty="0"/>
              <a:t>Dos185 </a:t>
            </a:r>
            <a:r>
              <a:rPr lang="pt-BR" sz="2000" b="1" i="1" dirty="0"/>
              <a:t>defensores </a:t>
            </a:r>
            <a:r>
              <a:rPr lang="pt-BR" sz="2000" dirty="0"/>
              <a:t>da Terra mortos em 2015, mais da metade foi assassinada na América do Sul:</a:t>
            </a:r>
          </a:p>
          <a:p>
            <a:endParaRPr lang="pt-BR" sz="2000" dirty="0"/>
          </a:p>
          <a:p>
            <a:pPr marL="285750" indent="-285750">
              <a:buFont typeface="Arial" panose="020B0604020202020204" pitchFamily="34" charset="0"/>
              <a:buChar char="•"/>
            </a:pPr>
            <a:r>
              <a:rPr lang="pt-BR" sz="2000" dirty="0"/>
              <a:t>Guatemala (10%)</a:t>
            </a:r>
          </a:p>
          <a:p>
            <a:pPr marL="285750" indent="-285750">
              <a:buFont typeface="Arial" panose="020B0604020202020204" pitchFamily="34" charset="0"/>
              <a:buChar char="•"/>
            </a:pPr>
            <a:r>
              <a:rPr lang="pt-BR" sz="2000" dirty="0"/>
              <a:t>Colômbia (10%)</a:t>
            </a:r>
          </a:p>
          <a:p>
            <a:pPr marL="285750" indent="-285750">
              <a:buFont typeface="Arial" panose="020B0604020202020204" pitchFamily="34" charset="0"/>
              <a:buChar char="•"/>
            </a:pPr>
            <a:r>
              <a:rPr lang="pt-BR" sz="2000" dirty="0"/>
              <a:t>México (9%)</a:t>
            </a:r>
          </a:p>
          <a:p>
            <a:pPr marL="285750" indent="-285750">
              <a:buFont typeface="Arial" panose="020B0604020202020204" pitchFamily="34" charset="0"/>
              <a:buChar char="•"/>
            </a:pPr>
            <a:r>
              <a:rPr lang="pt-BR" sz="2000" dirty="0"/>
              <a:t>Brasil (9%)</a:t>
            </a:r>
          </a:p>
          <a:p>
            <a:pPr marL="285750" indent="-285750">
              <a:buFont typeface="Arial" panose="020B0604020202020204" pitchFamily="34" charset="0"/>
              <a:buChar char="•"/>
            </a:pPr>
            <a:r>
              <a:rPr lang="pt-BR" sz="2000" dirty="0"/>
              <a:t>Peru (8%)</a:t>
            </a:r>
          </a:p>
          <a:p>
            <a:pPr marL="285750" indent="-285750">
              <a:buFont typeface="Arial" panose="020B0604020202020204" pitchFamily="34" charset="0"/>
              <a:buChar char="•"/>
            </a:pPr>
            <a:r>
              <a:rPr lang="pt-BR" sz="2000" dirty="0"/>
              <a:t>Honduras (6%)</a:t>
            </a:r>
          </a:p>
          <a:p>
            <a:endParaRPr lang="pt-BR" sz="2000" dirty="0"/>
          </a:p>
          <a:p>
            <a:r>
              <a:rPr lang="pt-BR" sz="2000" dirty="0"/>
              <a:t>Empresas de mineração, agroindústria, empresas de petróleo, gás e carvão e construtoras de barragens continuam sendo as empresas mais perigosas para os </a:t>
            </a:r>
            <a:r>
              <a:rPr lang="pt-BR" sz="2000" b="1" dirty="0"/>
              <a:t>defensores</a:t>
            </a:r>
            <a:r>
              <a:rPr lang="pt-BR" sz="2000" dirty="0"/>
              <a:t>.</a:t>
            </a:r>
          </a:p>
        </p:txBody>
      </p:sp>
      <p:pic>
        <p:nvPicPr>
          <p:cNvPr id="1026" name="Picture 2" descr="Risultati immagini per amazon forest defenders">
            <a:extLst>
              <a:ext uri="{FF2B5EF4-FFF2-40B4-BE49-F238E27FC236}">
                <a16:creationId xmlns:a16="http://schemas.microsoft.com/office/drawing/2014/main" id="{33954A17-1403-4D4B-9F10-D167AD989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0516" y="468696"/>
            <a:ext cx="3271684" cy="47588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a:extLst>
              <a:ext uri="{FF2B5EF4-FFF2-40B4-BE49-F238E27FC236}">
                <a16:creationId xmlns:a16="http://schemas.microsoft.com/office/drawing/2014/main" id="{C59E3704-E47F-4F07-A1E4-1CF07913ADFB}"/>
              </a:ext>
            </a:extLst>
          </p:cNvPr>
          <p:cNvSpPr txBox="1"/>
          <p:nvPr/>
        </p:nvSpPr>
        <p:spPr>
          <a:xfrm>
            <a:off x="2000864" y="5936103"/>
            <a:ext cx="9748684" cy="830997"/>
          </a:xfrm>
          <a:prstGeom prst="rect">
            <a:avLst/>
          </a:prstGeom>
          <a:noFill/>
        </p:spPr>
        <p:txBody>
          <a:bodyPr wrap="square" rtlCol="0">
            <a:spAutoFit/>
          </a:bodyPr>
          <a:lstStyle/>
          <a:p>
            <a:r>
              <a:rPr lang="pt-BR" sz="1600" dirty="0"/>
              <a:t>No ano de 2018, se celebra o 20º aniversário da Declaração dos Direitos Humanos dos Defensores da ONU</a:t>
            </a:r>
          </a:p>
          <a:p>
            <a:r>
              <a:rPr lang="pt-BR" sz="1600" b="1" dirty="0"/>
              <a:t>Global </a:t>
            </a:r>
            <a:r>
              <a:rPr lang="pt-BR" sz="1600" b="1" dirty="0" err="1"/>
              <a:t>Witness</a:t>
            </a:r>
            <a:r>
              <a:rPr lang="pt-BR" sz="1600" b="1" dirty="0"/>
              <a:t> </a:t>
            </a:r>
          </a:p>
        </p:txBody>
      </p:sp>
      <p:sp>
        <p:nvSpPr>
          <p:cNvPr id="5" name="Titolo 2">
            <a:extLst>
              <a:ext uri="{FF2B5EF4-FFF2-40B4-BE49-F238E27FC236}">
                <a16:creationId xmlns:a16="http://schemas.microsoft.com/office/drawing/2014/main" id="{BB89AC37-1008-493A-99B2-5C7F26BF48B4}"/>
              </a:ext>
            </a:extLst>
          </p:cNvPr>
          <p:cNvSpPr txBox="1">
            <a:spLocks/>
          </p:cNvSpPr>
          <p:nvPr/>
        </p:nvSpPr>
        <p:spPr>
          <a:xfrm>
            <a:off x="2175642" y="344130"/>
            <a:ext cx="7157544" cy="707922"/>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dirty="0"/>
              <a:t>Os Defensores</a:t>
            </a:r>
          </a:p>
        </p:txBody>
      </p:sp>
    </p:spTree>
    <p:extLst>
      <p:ext uri="{BB962C8B-B14F-4D97-AF65-F5344CB8AC3E}">
        <p14:creationId xmlns:p14="http://schemas.microsoft.com/office/powerpoint/2010/main" val="944128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28C591-3F44-4AE8-B602-C5A774A3BF60}"/>
              </a:ext>
            </a:extLst>
          </p:cNvPr>
          <p:cNvSpPr>
            <a:spLocks noGrp="1"/>
          </p:cNvSpPr>
          <p:nvPr>
            <p:ph type="title"/>
          </p:nvPr>
        </p:nvSpPr>
        <p:spPr>
          <a:xfrm>
            <a:off x="1891649" y="165650"/>
            <a:ext cx="4164376" cy="1256750"/>
          </a:xfrm>
        </p:spPr>
        <p:txBody>
          <a:bodyPr>
            <a:normAutofit fontScale="90000"/>
          </a:bodyPr>
          <a:lstStyle/>
          <a:p>
            <a:pPr algn="ctr"/>
            <a:r>
              <a:rPr lang="pt-BR" sz="3200" b="1" dirty="0"/>
              <a:t>DIREITO DE PROPRIEDADE INTELECTUAL</a:t>
            </a:r>
          </a:p>
        </p:txBody>
      </p:sp>
      <p:sp>
        <p:nvSpPr>
          <p:cNvPr id="3" name="Segnaposto contenuto 2">
            <a:extLst>
              <a:ext uri="{FF2B5EF4-FFF2-40B4-BE49-F238E27FC236}">
                <a16:creationId xmlns:a16="http://schemas.microsoft.com/office/drawing/2014/main" id="{38F881A3-2CEE-4206-82BB-21E20C868F63}"/>
              </a:ext>
            </a:extLst>
          </p:cNvPr>
          <p:cNvSpPr>
            <a:spLocks noGrp="1"/>
          </p:cNvSpPr>
          <p:nvPr>
            <p:ph idx="1"/>
          </p:nvPr>
        </p:nvSpPr>
        <p:spPr>
          <a:xfrm>
            <a:off x="6323012" y="446088"/>
            <a:ext cx="5181600" cy="6101843"/>
          </a:xfrm>
        </p:spPr>
        <p:txBody>
          <a:bodyPr>
            <a:normAutofit lnSpcReduction="10000"/>
          </a:bodyPr>
          <a:lstStyle/>
          <a:p>
            <a:r>
              <a:rPr lang="pt-BR" sz="2400" dirty="0"/>
              <a:t>Na </a:t>
            </a:r>
            <a:r>
              <a:rPr lang="pt-BR" sz="2400" b="1" dirty="0"/>
              <a:t>Conferência das Nações Unidas </a:t>
            </a:r>
            <a:r>
              <a:rPr lang="pt-BR" sz="2400" dirty="0"/>
              <a:t>sobre o </a:t>
            </a:r>
            <a:r>
              <a:rPr lang="pt-BR" sz="2400" b="1" dirty="0"/>
              <a:t>Meio Ambiente </a:t>
            </a:r>
            <a:r>
              <a:rPr lang="pt-BR" sz="2400" dirty="0"/>
              <a:t>no </a:t>
            </a:r>
            <a:r>
              <a:rPr lang="pt-BR" sz="2400" b="1" dirty="0"/>
              <a:t>Rio de Janeiro</a:t>
            </a:r>
            <a:r>
              <a:rPr lang="pt-BR" sz="2400" dirty="0"/>
              <a:t>, em </a:t>
            </a:r>
            <a:r>
              <a:rPr lang="pt-BR" sz="2400" b="1" dirty="0"/>
              <a:t>1992</a:t>
            </a:r>
            <a:r>
              <a:rPr lang="pt-BR" sz="2400" dirty="0"/>
              <a:t>, a maior discussão foi sobre “direitos de propriedade intelectual”: quem se beneficia com a comercialização de recursos naturais?</a:t>
            </a:r>
          </a:p>
          <a:p>
            <a:r>
              <a:rPr lang="pt-BR" sz="2400" dirty="0"/>
              <a:t>As leis foram feitas para que pelo menos uma porcentagem do lucro retornasse ao país e às pessoas que descobriram as plantas usadas para curar.</a:t>
            </a:r>
          </a:p>
          <a:p>
            <a:r>
              <a:rPr lang="pt-BR" sz="2400" dirty="0"/>
              <a:t>Infelizmente, em termos práticos, é difícil seguir essas leis.</a:t>
            </a:r>
          </a:p>
        </p:txBody>
      </p:sp>
      <p:grpSp>
        <p:nvGrpSpPr>
          <p:cNvPr id="11" name="Gruppo 10">
            <a:extLst>
              <a:ext uri="{FF2B5EF4-FFF2-40B4-BE49-F238E27FC236}">
                <a16:creationId xmlns:a16="http://schemas.microsoft.com/office/drawing/2014/main" id="{5B3CFF0C-FD31-4668-80D6-B8C07F88024E}"/>
              </a:ext>
            </a:extLst>
          </p:cNvPr>
          <p:cNvGrpSpPr/>
          <p:nvPr/>
        </p:nvGrpSpPr>
        <p:grpSpPr>
          <a:xfrm>
            <a:off x="1181864" y="1422400"/>
            <a:ext cx="5409504" cy="5442278"/>
            <a:chOff x="6323708" y="589596"/>
            <a:chExt cx="5409504" cy="5442278"/>
          </a:xfrm>
        </p:grpSpPr>
        <p:grpSp>
          <p:nvGrpSpPr>
            <p:cNvPr id="12" name="Gruppo 11">
              <a:extLst>
                <a:ext uri="{FF2B5EF4-FFF2-40B4-BE49-F238E27FC236}">
                  <a16:creationId xmlns:a16="http://schemas.microsoft.com/office/drawing/2014/main" id="{3956AFFA-FE1D-4C05-8F7D-BFBD60CC7CD3}"/>
                </a:ext>
              </a:extLst>
            </p:cNvPr>
            <p:cNvGrpSpPr/>
            <p:nvPr/>
          </p:nvGrpSpPr>
          <p:grpSpPr>
            <a:xfrm>
              <a:off x="6323708" y="589596"/>
              <a:ext cx="5180209" cy="5125531"/>
              <a:chOff x="6323708" y="589596"/>
              <a:chExt cx="5180209" cy="5125531"/>
            </a:xfrm>
          </p:grpSpPr>
          <p:sp>
            <p:nvSpPr>
              <p:cNvPr id="16" name="Figura a mano libera: forma 15">
                <a:extLst>
                  <a:ext uri="{FF2B5EF4-FFF2-40B4-BE49-F238E27FC236}">
                    <a16:creationId xmlns:a16="http://schemas.microsoft.com/office/drawing/2014/main" id="{63837F83-7BA9-4680-93FE-BC8E3B29C18E}"/>
                  </a:ext>
                </a:extLst>
              </p:cNvPr>
              <p:cNvSpPr/>
              <p:nvPr/>
            </p:nvSpPr>
            <p:spPr>
              <a:xfrm>
                <a:off x="9573468" y="970304"/>
                <a:ext cx="1930449" cy="1930449"/>
              </a:xfrm>
              <a:custGeom>
                <a:avLst/>
                <a:gdLst>
                  <a:gd name="connsiteX0" fmla="*/ 0 w 1930449"/>
                  <a:gd name="connsiteY0" fmla="*/ 0 h 1930449"/>
                  <a:gd name="connsiteX1" fmla="*/ 1930449 w 1930449"/>
                  <a:gd name="connsiteY1" fmla="*/ 0 h 1930449"/>
                  <a:gd name="connsiteX2" fmla="*/ 1930449 w 1930449"/>
                  <a:gd name="connsiteY2" fmla="*/ 1930449 h 1930449"/>
                  <a:gd name="connsiteX3" fmla="*/ 0 w 1930449"/>
                  <a:gd name="connsiteY3" fmla="*/ 1930449 h 1930449"/>
                  <a:gd name="connsiteX4" fmla="*/ 0 w 1930449"/>
                  <a:gd name="connsiteY4" fmla="*/ 0 h 193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49" h="1930449">
                    <a:moveTo>
                      <a:pt x="0" y="0"/>
                    </a:moveTo>
                    <a:lnTo>
                      <a:pt x="1930449" y="0"/>
                    </a:lnTo>
                    <a:lnTo>
                      <a:pt x="1930449" y="1930449"/>
                    </a:lnTo>
                    <a:lnTo>
                      <a:pt x="0" y="19304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endParaRPr lang="en-GB" sz="4500" kern="1200"/>
              </a:p>
            </p:txBody>
          </p:sp>
          <p:sp>
            <p:nvSpPr>
              <p:cNvPr id="17" name="Freccia circolare 16">
                <a:extLst>
                  <a:ext uri="{FF2B5EF4-FFF2-40B4-BE49-F238E27FC236}">
                    <a16:creationId xmlns:a16="http://schemas.microsoft.com/office/drawing/2014/main" id="{BA961212-BE2E-4BEF-B911-32485EBCF5FF}"/>
                  </a:ext>
                </a:extLst>
              </p:cNvPr>
              <p:cNvSpPr/>
              <p:nvPr/>
            </p:nvSpPr>
            <p:spPr>
              <a:xfrm>
                <a:off x="6629755" y="589596"/>
                <a:ext cx="4568114" cy="4568114"/>
              </a:xfrm>
              <a:prstGeom prst="circularArrow">
                <a:avLst>
                  <a:gd name="adj1" fmla="val 8241"/>
                  <a:gd name="adj2" fmla="val 575443"/>
                  <a:gd name="adj3" fmla="val 2966940"/>
                  <a:gd name="adj4" fmla="val 49655"/>
                  <a:gd name="adj5" fmla="val 9614"/>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igura a mano libera: forma 17">
                <a:extLst>
                  <a:ext uri="{FF2B5EF4-FFF2-40B4-BE49-F238E27FC236}">
                    <a16:creationId xmlns:a16="http://schemas.microsoft.com/office/drawing/2014/main" id="{1A6052D6-9B86-4176-8E0B-EB1A81066CB9}"/>
                  </a:ext>
                </a:extLst>
              </p:cNvPr>
              <p:cNvSpPr/>
              <p:nvPr/>
            </p:nvSpPr>
            <p:spPr>
              <a:xfrm>
                <a:off x="7948588" y="3784678"/>
                <a:ext cx="1930449" cy="1930449"/>
              </a:xfrm>
              <a:custGeom>
                <a:avLst/>
                <a:gdLst>
                  <a:gd name="connsiteX0" fmla="*/ 0 w 1930449"/>
                  <a:gd name="connsiteY0" fmla="*/ 0 h 1930449"/>
                  <a:gd name="connsiteX1" fmla="*/ 1930449 w 1930449"/>
                  <a:gd name="connsiteY1" fmla="*/ 0 h 1930449"/>
                  <a:gd name="connsiteX2" fmla="*/ 1930449 w 1930449"/>
                  <a:gd name="connsiteY2" fmla="*/ 1930449 h 1930449"/>
                  <a:gd name="connsiteX3" fmla="*/ 0 w 1930449"/>
                  <a:gd name="connsiteY3" fmla="*/ 1930449 h 1930449"/>
                  <a:gd name="connsiteX4" fmla="*/ 0 w 1930449"/>
                  <a:gd name="connsiteY4" fmla="*/ 0 h 193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49" h="1930449">
                    <a:moveTo>
                      <a:pt x="0" y="0"/>
                    </a:moveTo>
                    <a:lnTo>
                      <a:pt x="1930449" y="0"/>
                    </a:lnTo>
                    <a:lnTo>
                      <a:pt x="1930449" y="1930449"/>
                    </a:lnTo>
                    <a:lnTo>
                      <a:pt x="0" y="19304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endParaRPr lang="en-GB" sz="4500" kern="1200"/>
              </a:p>
            </p:txBody>
          </p:sp>
          <p:sp>
            <p:nvSpPr>
              <p:cNvPr id="19" name="Freccia circolare 18">
                <a:extLst>
                  <a:ext uri="{FF2B5EF4-FFF2-40B4-BE49-F238E27FC236}">
                    <a16:creationId xmlns:a16="http://schemas.microsoft.com/office/drawing/2014/main" id="{5E673BC5-1239-4E12-BFDE-9B29168ADBEC}"/>
                  </a:ext>
                </a:extLst>
              </p:cNvPr>
              <p:cNvSpPr/>
              <p:nvPr/>
            </p:nvSpPr>
            <p:spPr>
              <a:xfrm>
                <a:off x="6629755" y="589596"/>
                <a:ext cx="4568114" cy="4568114"/>
              </a:xfrm>
              <a:prstGeom prst="circularArrow">
                <a:avLst>
                  <a:gd name="adj1" fmla="val 8241"/>
                  <a:gd name="adj2" fmla="val 575443"/>
                  <a:gd name="adj3" fmla="val 10174902"/>
                  <a:gd name="adj4" fmla="val 7257617"/>
                  <a:gd name="adj5" fmla="val 9614"/>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igura a mano libera: forma 19">
                <a:extLst>
                  <a:ext uri="{FF2B5EF4-FFF2-40B4-BE49-F238E27FC236}">
                    <a16:creationId xmlns:a16="http://schemas.microsoft.com/office/drawing/2014/main" id="{1E45A64D-7259-4A87-9A95-F83A8688B9BE}"/>
                  </a:ext>
                </a:extLst>
              </p:cNvPr>
              <p:cNvSpPr/>
              <p:nvPr/>
            </p:nvSpPr>
            <p:spPr>
              <a:xfrm>
                <a:off x="6323708" y="970304"/>
                <a:ext cx="1930449" cy="1930449"/>
              </a:xfrm>
              <a:custGeom>
                <a:avLst/>
                <a:gdLst>
                  <a:gd name="connsiteX0" fmla="*/ 0 w 1930449"/>
                  <a:gd name="connsiteY0" fmla="*/ 0 h 1930449"/>
                  <a:gd name="connsiteX1" fmla="*/ 1930449 w 1930449"/>
                  <a:gd name="connsiteY1" fmla="*/ 0 h 1930449"/>
                  <a:gd name="connsiteX2" fmla="*/ 1930449 w 1930449"/>
                  <a:gd name="connsiteY2" fmla="*/ 1930449 h 1930449"/>
                  <a:gd name="connsiteX3" fmla="*/ 0 w 1930449"/>
                  <a:gd name="connsiteY3" fmla="*/ 1930449 h 1930449"/>
                  <a:gd name="connsiteX4" fmla="*/ 0 w 1930449"/>
                  <a:gd name="connsiteY4" fmla="*/ 0 h 193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49" h="1930449">
                    <a:moveTo>
                      <a:pt x="0" y="0"/>
                    </a:moveTo>
                    <a:lnTo>
                      <a:pt x="1930449" y="0"/>
                    </a:lnTo>
                    <a:lnTo>
                      <a:pt x="1930449" y="1930449"/>
                    </a:lnTo>
                    <a:lnTo>
                      <a:pt x="0" y="19304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endParaRPr lang="en-GB" sz="4500" kern="1200"/>
              </a:p>
            </p:txBody>
          </p:sp>
          <p:sp>
            <p:nvSpPr>
              <p:cNvPr id="21" name="Freccia circolare 20">
                <a:extLst>
                  <a:ext uri="{FF2B5EF4-FFF2-40B4-BE49-F238E27FC236}">
                    <a16:creationId xmlns:a16="http://schemas.microsoft.com/office/drawing/2014/main" id="{E7527A6D-D147-4049-824E-D772603615EC}"/>
                  </a:ext>
                </a:extLst>
              </p:cNvPr>
              <p:cNvSpPr/>
              <p:nvPr/>
            </p:nvSpPr>
            <p:spPr>
              <a:xfrm>
                <a:off x="6629755" y="589596"/>
                <a:ext cx="4568114" cy="4568114"/>
              </a:xfrm>
              <a:prstGeom prst="circularArrow">
                <a:avLst>
                  <a:gd name="adj1" fmla="val 8241"/>
                  <a:gd name="adj2" fmla="val 575443"/>
                  <a:gd name="adj3" fmla="val 16859603"/>
                  <a:gd name="adj4" fmla="val 14964955"/>
                  <a:gd name="adj5" fmla="val 9614"/>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pic>
          <p:nvPicPr>
            <p:cNvPr id="13" name="Immagine 12">
              <a:extLst>
                <a:ext uri="{FF2B5EF4-FFF2-40B4-BE49-F238E27FC236}">
                  <a16:creationId xmlns:a16="http://schemas.microsoft.com/office/drawing/2014/main" id="{0041A9E7-1FE7-4F5F-AB92-911B30B07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325" y="2950763"/>
              <a:ext cx="2182973" cy="3081111"/>
            </a:xfrm>
            <a:prstGeom prst="rect">
              <a:avLst/>
            </a:prstGeom>
          </p:spPr>
        </p:pic>
        <p:pic>
          <p:nvPicPr>
            <p:cNvPr id="14" name="Immagine 13">
              <a:extLst>
                <a:ext uri="{FF2B5EF4-FFF2-40B4-BE49-F238E27FC236}">
                  <a16:creationId xmlns:a16="http://schemas.microsoft.com/office/drawing/2014/main" id="{9B143115-9D1E-44C2-91E6-9B5B68749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625" y="726115"/>
              <a:ext cx="2555587" cy="2224648"/>
            </a:xfrm>
            <a:prstGeom prst="rect">
              <a:avLst/>
            </a:prstGeom>
          </p:spPr>
        </p:pic>
        <p:pic>
          <p:nvPicPr>
            <p:cNvPr id="15" name="Immagine 14">
              <a:extLst>
                <a:ext uri="{FF2B5EF4-FFF2-40B4-BE49-F238E27FC236}">
                  <a16:creationId xmlns:a16="http://schemas.microsoft.com/office/drawing/2014/main" id="{176934E1-7550-4EFA-8180-720361B04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79" y="793788"/>
              <a:ext cx="2156975" cy="2156975"/>
            </a:xfrm>
            <a:prstGeom prst="rect">
              <a:avLst/>
            </a:prstGeom>
          </p:spPr>
        </p:pic>
      </p:grpSp>
    </p:spTree>
    <p:extLst>
      <p:ext uri="{BB962C8B-B14F-4D97-AF65-F5344CB8AC3E}">
        <p14:creationId xmlns:p14="http://schemas.microsoft.com/office/powerpoint/2010/main" val="602491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8559DE8A-190B-4184-8550-1B0F68E736C2}"/>
              </a:ext>
            </a:extLst>
          </p:cNvPr>
          <p:cNvSpPr>
            <a:spLocks noGrp="1"/>
          </p:cNvSpPr>
          <p:nvPr>
            <p:ph type="title"/>
          </p:nvPr>
        </p:nvSpPr>
        <p:spPr/>
        <p:txBody>
          <a:bodyPr>
            <a:normAutofit/>
          </a:bodyPr>
          <a:lstStyle/>
          <a:p>
            <a:r>
              <a:rPr lang="pt-BR" sz="2600" b="1" dirty="0"/>
              <a:t>Acordo TRIPS</a:t>
            </a:r>
            <a:r>
              <a:rPr lang="pt-BR" sz="2600" dirty="0"/>
              <a:t> – Os direitos de propriedade intelectual</a:t>
            </a:r>
            <a:br>
              <a:rPr lang="pt-BR" sz="2600" dirty="0"/>
            </a:br>
            <a:r>
              <a:rPr lang="pt-BR" sz="2600" dirty="0">
                <a:solidFill>
                  <a:srgbClr val="002060"/>
                </a:solidFill>
              </a:rPr>
              <a:t>Relacionado a patentes</a:t>
            </a:r>
            <a:endParaRPr lang="pt-BR" sz="2600" dirty="0"/>
          </a:p>
        </p:txBody>
      </p:sp>
      <p:sp>
        <p:nvSpPr>
          <p:cNvPr id="6" name="Segnaposto contenuto 5">
            <a:extLst>
              <a:ext uri="{FF2B5EF4-FFF2-40B4-BE49-F238E27FC236}">
                <a16:creationId xmlns:a16="http://schemas.microsoft.com/office/drawing/2014/main" id="{59513859-5A0A-4088-B0F9-0B9BA4220CA8}"/>
              </a:ext>
            </a:extLst>
          </p:cNvPr>
          <p:cNvSpPr>
            <a:spLocks noGrp="1"/>
          </p:cNvSpPr>
          <p:nvPr>
            <p:ph idx="1"/>
          </p:nvPr>
        </p:nvSpPr>
        <p:spPr>
          <a:xfrm>
            <a:off x="2592925" y="1905000"/>
            <a:ext cx="8915400" cy="2819401"/>
          </a:xfrm>
        </p:spPr>
        <p:txBody>
          <a:bodyPr>
            <a:normAutofit/>
          </a:bodyPr>
          <a:lstStyle/>
          <a:p>
            <a:pPr marL="0" indent="0">
              <a:buNone/>
            </a:pPr>
            <a:r>
              <a:rPr lang="pt-BR" dirty="0">
                <a:solidFill>
                  <a:srgbClr val="002060"/>
                </a:solidFill>
              </a:rPr>
              <a:t>Artigo 27 – Parágrafo 3</a:t>
            </a:r>
          </a:p>
          <a:p>
            <a:pPr marL="0" indent="0">
              <a:buNone/>
            </a:pPr>
            <a:r>
              <a:rPr lang="pt-BR" dirty="0"/>
              <a:t>Os membros também podem </a:t>
            </a:r>
            <a:r>
              <a:rPr lang="pt-BR" b="1" dirty="0"/>
              <a:t>excluir</a:t>
            </a:r>
            <a:r>
              <a:rPr lang="pt-BR" dirty="0"/>
              <a:t> da </a:t>
            </a:r>
            <a:r>
              <a:rPr lang="pt-BR" b="1" dirty="0"/>
              <a:t>patente</a:t>
            </a:r>
            <a:r>
              <a:rPr lang="pt-BR" dirty="0"/>
              <a:t>:</a:t>
            </a:r>
          </a:p>
          <a:p>
            <a:pPr marL="0" indent="0">
              <a:buNone/>
            </a:pPr>
            <a:r>
              <a:rPr lang="pt-BR" dirty="0"/>
              <a:t>… </a:t>
            </a:r>
            <a:r>
              <a:rPr lang="pt-BR" dirty="0" err="1"/>
              <a:t>b</a:t>
            </a:r>
            <a:r>
              <a:rPr lang="pt-BR" dirty="0"/>
              <a:t>) plantas e animais, com exceção dos microrganismos e processos essencialmente biológicos para a produção de plantas ou animais, com exceção dos processos não biológicos e microbiológicos. No entanto, os membros deverão providenciar a proteção da variedade de plantas tanto por patentes quanto por um sistema </a:t>
            </a:r>
            <a:r>
              <a:rPr lang="pt-BR" i="1" dirty="0"/>
              <a:t>sui generis </a:t>
            </a:r>
            <a:r>
              <a:rPr lang="pt-BR" dirty="0"/>
              <a:t>eficaz ou por qualquer combinação dos mesmos. As disposições do presente parágrafo serão revistas quatro anos após a data de entrada em vigor do acordo da OMC.</a:t>
            </a:r>
          </a:p>
        </p:txBody>
      </p:sp>
      <p:sp>
        <p:nvSpPr>
          <p:cNvPr id="10" name="Titolo 3">
            <a:extLst>
              <a:ext uri="{FF2B5EF4-FFF2-40B4-BE49-F238E27FC236}">
                <a16:creationId xmlns:a16="http://schemas.microsoft.com/office/drawing/2014/main" id="{A681C6AD-80EB-4A00-B32C-4008DAED0502}"/>
              </a:ext>
            </a:extLst>
          </p:cNvPr>
          <p:cNvSpPr txBox="1">
            <a:spLocks/>
          </p:cNvSpPr>
          <p:nvPr/>
        </p:nvSpPr>
        <p:spPr>
          <a:xfrm>
            <a:off x="2480441" y="5074927"/>
            <a:ext cx="9427505" cy="1546590"/>
          </a:xfrm>
          <a:prstGeom prst="rect">
            <a:avLst/>
          </a:prstGeom>
          <a:solidFill>
            <a:srgbClr val="91CDE1"/>
          </a:solidFill>
          <a:scene3d>
            <a:camera prst="orthographicFront"/>
            <a:lightRig rig="threePt" dir="t"/>
          </a:scene3d>
          <a:sp3d>
            <a:bevelT/>
          </a:sp3d>
        </p:spPr>
        <p:txBody>
          <a:bodyPr vert="horz" lIns="91440" tIns="45720" rIns="91440" bIns="45720" rtlCol="0" anchor="t">
            <a:normAutofit fontScale="92500"/>
          </a:bodyPr>
          <a:lstStyle>
            <a:lvl1pPr algn="l" defTabSz="457200" rtl="0" eaLnBrk="1" latinLnBrk="0" hangingPunct="1">
              <a:spcBef>
                <a:spcPct val="0"/>
              </a:spcBef>
              <a:buNone/>
              <a:defRPr sz="20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t-BR" sz="2400" dirty="0"/>
              <a:t>Em alguns estados da América Latina, uma descoberta de plantas ou um método de produção </a:t>
            </a:r>
            <a:r>
              <a:rPr lang="pt-BR" sz="2400" b="1" dirty="0"/>
              <a:t>conhecido</a:t>
            </a:r>
            <a:r>
              <a:rPr lang="pt-BR" sz="2400" dirty="0"/>
              <a:t> pelas comunidades indígenas é considerado </a:t>
            </a:r>
            <a:r>
              <a:rPr lang="pt-BR" sz="2400" i="1" dirty="0"/>
              <a:t>res nullius </a:t>
            </a:r>
            <a:r>
              <a:rPr lang="pt-BR" sz="2400" dirty="0"/>
              <a:t>(coisa de ninguém). Portanto, a propriedade intelectual não é concedida ao povo.</a:t>
            </a:r>
          </a:p>
        </p:txBody>
      </p:sp>
    </p:spTree>
    <p:extLst>
      <p:ext uri="{BB962C8B-B14F-4D97-AF65-F5344CB8AC3E}">
        <p14:creationId xmlns:p14="http://schemas.microsoft.com/office/powerpoint/2010/main" val="760681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93300E43-33D1-4C32-8EC0-B7F5CA916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6712" y="3934672"/>
            <a:ext cx="4757854" cy="2743200"/>
          </a:xfrm>
        </p:spPr>
      </p:pic>
      <p:sp>
        <p:nvSpPr>
          <p:cNvPr id="4" name="Segnaposto testo 3">
            <a:extLst>
              <a:ext uri="{FF2B5EF4-FFF2-40B4-BE49-F238E27FC236}">
                <a16:creationId xmlns:a16="http://schemas.microsoft.com/office/drawing/2014/main" id="{381A5042-09A3-45AF-BB8E-BB50313291D5}"/>
              </a:ext>
            </a:extLst>
          </p:cNvPr>
          <p:cNvSpPr>
            <a:spLocks noGrp="1"/>
          </p:cNvSpPr>
          <p:nvPr>
            <p:ph type="body" sz="half" idx="2"/>
          </p:nvPr>
        </p:nvSpPr>
        <p:spPr>
          <a:xfrm>
            <a:off x="495422" y="2805344"/>
            <a:ext cx="11683538" cy="1063654"/>
          </a:xfrm>
        </p:spPr>
        <p:txBody>
          <a:bodyPr>
            <a:normAutofit/>
          </a:bodyPr>
          <a:lstStyle/>
          <a:p>
            <a:pPr algn="ctr"/>
            <a:r>
              <a:rPr lang="pt-BR" sz="2400" dirty="0"/>
              <a:t>20 mil hectares de terra são destruídos todos os dias (FAO).</a:t>
            </a:r>
          </a:p>
          <a:p>
            <a:pPr algn="ctr"/>
            <a:r>
              <a:rPr lang="pt-BR" sz="2400" dirty="0"/>
              <a:t>Nos últimos 15 anos, 3% das florestas primárias foram destruídas.</a:t>
            </a:r>
          </a:p>
        </p:txBody>
      </p:sp>
      <p:pic>
        <p:nvPicPr>
          <p:cNvPr id="10" name="Immagine 9">
            <a:extLst>
              <a:ext uri="{FF2B5EF4-FFF2-40B4-BE49-F238E27FC236}">
                <a16:creationId xmlns:a16="http://schemas.microsoft.com/office/drawing/2014/main" id="{03EE6187-A059-4D50-A2ED-1FB61167B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02" y="3934672"/>
            <a:ext cx="4757854" cy="2743200"/>
          </a:xfrm>
          <a:prstGeom prst="rect">
            <a:avLst/>
          </a:prstGeom>
        </p:spPr>
      </p:pic>
      <p:pic>
        <p:nvPicPr>
          <p:cNvPr id="14" name="Immagine 13">
            <a:extLst>
              <a:ext uri="{FF2B5EF4-FFF2-40B4-BE49-F238E27FC236}">
                <a16:creationId xmlns:a16="http://schemas.microsoft.com/office/drawing/2014/main" id="{C7FA5E5E-59CF-4937-8D2A-AE07AB2CD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712" y="62144"/>
            <a:ext cx="4757854" cy="2743200"/>
          </a:xfrm>
          <a:prstGeom prst="rect">
            <a:avLst/>
          </a:prstGeom>
        </p:spPr>
      </p:pic>
      <p:pic>
        <p:nvPicPr>
          <p:cNvPr id="18" name="Immagine 17">
            <a:extLst>
              <a:ext uri="{FF2B5EF4-FFF2-40B4-BE49-F238E27FC236}">
                <a16:creationId xmlns:a16="http://schemas.microsoft.com/office/drawing/2014/main" id="{77B7BA96-2FDC-4FB8-BBC9-665371921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602" y="62144"/>
            <a:ext cx="4757854" cy="2743200"/>
          </a:xfrm>
          <a:prstGeom prst="rect">
            <a:avLst/>
          </a:prstGeom>
        </p:spPr>
      </p:pic>
    </p:spTree>
    <p:extLst>
      <p:ext uri="{BB962C8B-B14F-4D97-AF65-F5344CB8AC3E}">
        <p14:creationId xmlns:p14="http://schemas.microsoft.com/office/powerpoint/2010/main" val="2149490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 name="Group 2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4" name="Rectangle 4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8" name="Rectangle 47">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olo 7">
            <a:extLst>
              <a:ext uri="{FF2B5EF4-FFF2-40B4-BE49-F238E27FC236}">
                <a16:creationId xmlns:a16="http://schemas.microsoft.com/office/drawing/2014/main" id="{28B02DA0-4D59-4B47-835F-EDCAE4CD5958}"/>
              </a:ext>
            </a:extLst>
          </p:cNvPr>
          <p:cNvSpPr>
            <a:spLocks noGrp="1"/>
          </p:cNvSpPr>
          <p:nvPr>
            <p:ph type="title"/>
          </p:nvPr>
        </p:nvSpPr>
        <p:spPr>
          <a:xfrm>
            <a:off x="649224" y="645106"/>
            <a:ext cx="3650279" cy="1259894"/>
          </a:xfrm>
        </p:spPr>
        <p:txBody>
          <a:bodyPr vert="horz" lIns="91440" tIns="45720" rIns="91440" bIns="45720" rtlCol="0" anchor="t">
            <a:noAutofit/>
          </a:bodyPr>
          <a:lstStyle/>
          <a:p>
            <a:r>
              <a:rPr lang="pt-BR" sz="2600" dirty="0"/>
              <a:t>O Projeto da Indústria farmacêutica</a:t>
            </a:r>
          </a:p>
        </p:txBody>
      </p:sp>
      <p:sp>
        <p:nvSpPr>
          <p:cNvPr id="9" name="Segnaposto testo 8">
            <a:extLst>
              <a:ext uri="{FF2B5EF4-FFF2-40B4-BE49-F238E27FC236}">
                <a16:creationId xmlns:a16="http://schemas.microsoft.com/office/drawing/2014/main" id="{F104C0EA-E13B-4DE6-8D6E-2F79CF8BFB88}"/>
              </a:ext>
            </a:extLst>
          </p:cNvPr>
          <p:cNvSpPr>
            <a:spLocks noGrp="1"/>
          </p:cNvSpPr>
          <p:nvPr>
            <p:ph type="body" sz="half" idx="2"/>
          </p:nvPr>
        </p:nvSpPr>
        <p:spPr>
          <a:xfrm>
            <a:off x="649225" y="2133600"/>
            <a:ext cx="3650278" cy="4117287"/>
          </a:xfrm>
        </p:spPr>
        <p:txBody>
          <a:bodyPr vert="horz" lIns="91440" tIns="45720" rIns="91440" bIns="45720" rtlCol="0">
            <a:normAutofit fontScale="92500" lnSpcReduction="20000"/>
          </a:bodyPr>
          <a:lstStyle/>
          <a:p>
            <a:pPr>
              <a:buFont typeface="Wingdings 3" charset="2"/>
              <a:buChar char=""/>
            </a:pPr>
            <a:r>
              <a:rPr lang="pt-BR" sz="2400" dirty="0"/>
              <a:t> é uma pesquisa realizada em seis países que demonstra os métodos da indústria farmacêutica para prolongar os monopólios de fabricação e venda de drogas que obtêm os maiores rendimentos na América Latina, e bloqueiam o acesso a cuidados de saúde a populações mais vulneráveis.</a:t>
            </a:r>
          </a:p>
          <a:p>
            <a:pPr>
              <a:buFont typeface="Wingdings 3" charset="2"/>
              <a:buChar char=""/>
            </a:pPr>
            <a:endParaRPr lang="en-US" sz="2400" dirty="0"/>
          </a:p>
        </p:txBody>
      </p:sp>
      <p:pic>
        <p:nvPicPr>
          <p:cNvPr id="11" name="Segnaposto contenuto 10">
            <a:extLst>
              <a:ext uri="{FF2B5EF4-FFF2-40B4-BE49-F238E27FC236}">
                <a16:creationId xmlns:a16="http://schemas.microsoft.com/office/drawing/2014/main" id="{859F0379-9A8A-4519-8033-80C48E83F5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496" r="17699" b="1"/>
          <a:stretch/>
        </p:blipFill>
        <p:spPr>
          <a:xfrm>
            <a:off x="4619543" y="4748"/>
            <a:ext cx="7572457" cy="6848504"/>
          </a:xfrm>
          <a:prstGeom prst="rect">
            <a:avLst/>
          </a:prstGeom>
        </p:spPr>
      </p:pic>
    </p:spTree>
    <p:extLst>
      <p:ext uri="{BB962C8B-B14F-4D97-AF65-F5344CB8AC3E}">
        <p14:creationId xmlns:p14="http://schemas.microsoft.com/office/powerpoint/2010/main" val="273768090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 name="Group 82">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4"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5"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6"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7"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8"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9"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0"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1"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2"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3"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4"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5"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8" name="Group 96">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8"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9"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0"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1"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2"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3"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4"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5"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6"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7"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8"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9"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9" name="Rectangle 110">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21" name="Rectangle 114">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egnaposto contenuto 7">
            <a:extLst>
              <a:ext uri="{FF2B5EF4-FFF2-40B4-BE49-F238E27FC236}">
                <a16:creationId xmlns:a16="http://schemas.microsoft.com/office/drawing/2014/main" id="{B5BC56E9-6ED2-4712-BD49-2FD9D9DF9F9F}"/>
              </a:ext>
            </a:extLst>
          </p:cNvPr>
          <p:cNvPicPr>
            <a:picLocks noGrp="1" noChangeAspect="1"/>
          </p:cNvPicPr>
          <p:nvPr>
            <p:ph idx="1"/>
          </p:nvPr>
        </p:nvPicPr>
        <p:blipFill rotWithShape="1">
          <a:blip r:embed="rId2">
            <a:alphaModFix amt="35000"/>
            <a:extLst>
              <a:ext uri="{28A0092B-C50C-407E-A947-70E740481C1C}">
                <a14:useLocalDpi xmlns:a14="http://schemas.microsoft.com/office/drawing/2010/main" val="0"/>
              </a:ext>
            </a:extLst>
          </a:blip>
          <a:srcRect t="2598"/>
          <a:stretch/>
        </p:blipFill>
        <p:spPr>
          <a:xfrm>
            <a:off x="-8825" y="10"/>
            <a:ext cx="12192000" cy="6857990"/>
          </a:xfrm>
          <a:prstGeom prst="rect">
            <a:avLst/>
          </a:prstGeom>
        </p:spPr>
      </p:pic>
      <p:sp>
        <p:nvSpPr>
          <p:cNvPr id="2" name="Titolo 1">
            <a:extLst>
              <a:ext uri="{FF2B5EF4-FFF2-40B4-BE49-F238E27FC236}">
                <a16:creationId xmlns:a16="http://schemas.microsoft.com/office/drawing/2014/main" id="{519A52EA-9902-4056-B59D-DB047AAF4577}"/>
              </a:ext>
            </a:extLst>
          </p:cNvPr>
          <p:cNvSpPr>
            <a:spLocks noGrp="1"/>
          </p:cNvSpPr>
          <p:nvPr>
            <p:ph type="title"/>
          </p:nvPr>
        </p:nvSpPr>
        <p:spPr>
          <a:xfrm>
            <a:off x="762967" y="624110"/>
            <a:ext cx="10741645" cy="1280890"/>
          </a:xfrm>
        </p:spPr>
        <p:txBody>
          <a:bodyPr vert="horz" lIns="91440" tIns="45720" rIns="91440" bIns="45720" rtlCol="0" anchor="t">
            <a:normAutofit/>
          </a:bodyPr>
          <a:lstStyle/>
          <a:p>
            <a:pPr algn="ctr">
              <a:lnSpc>
                <a:spcPct val="90000"/>
              </a:lnSpc>
            </a:pPr>
            <a:r>
              <a:rPr lang="pt-BR" sz="3100" b="1" dirty="0"/>
              <a:t>A </a:t>
            </a:r>
            <a:r>
              <a:rPr lang="pt-BR" sz="3100" b="1" dirty="0" err="1"/>
              <a:t>Amazon</a:t>
            </a:r>
            <a:r>
              <a:rPr lang="pt-BR" sz="3100" b="1" dirty="0"/>
              <a:t> acabou de comprar uma farmácia online entrando no setor farmacêutico</a:t>
            </a:r>
          </a:p>
        </p:txBody>
      </p:sp>
      <p:sp>
        <p:nvSpPr>
          <p:cNvPr id="4" name="Segnaposto testo 3">
            <a:extLst>
              <a:ext uri="{FF2B5EF4-FFF2-40B4-BE49-F238E27FC236}">
                <a16:creationId xmlns:a16="http://schemas.microsoft.com/office/drawing/2014/main" id="{39349161-ADA7-40B4-BF12-0F6EB610DB39}"/>
              </a:ext>
            </a:extLst>
          </p:cNvPr>
          <p:cNvSpPr>
            <a:spLocks noGrp="1"/>
          </p:cNvSpPr>
          <p:nvPr>
            <p:ph type="body" sz="half" idx="2"/>
          </p:nvPr>
        </p:nvSpPr>
        <p:spPr>
          <a:xfrm>
            <a:off x="670999" y="1828801"/>
            <a:ext cx="10833613" cy="4646254"/>
          </a:xfrm>
        </p:spPr>
        <p:txBody>
          <a:bodyPr vert="horz" lIns="91440" tIns="45720" rIns="91440" bIns="45720" rtlCol="0">
            <a:normAutofit/>
          </a:bodyPr>
          <a:lstStyle/>
          <a:p>
            <a:pPr>
              <a:buClr>
                <a:srgbClr val="BFC173"/>
              </a:buClr>
              <a:buFont typeface="Wingdings 3" charset="2"/>
              <a:buChar char=""/>
            </a:pPr>
            <a:r>
              <a:rPr lang="pt-BR" sz="2800" dirty="0"/>
              <a:t>"Assim como a ciência foi revolucionada pela terapia genética ou novos tratamentos, eu acho que o canal de distribuição de drogas também deve ser revolucionado por melhorias baseadas em tecnologia ou eficiência", disse Brent </a:t>
            </a:r>
            <a:r>
              <a:rPr lang="pt-BR" sz="2800" dirty="0" err="1"/>
              <a:t>Saunders</a:t>
            </a:r>
            <a:r>
              <a:rPr lang="pt-BR" sz="2800" dirty="0"/>
              <a:t>, Diretor Executivo da </a:t>
            </a:r>
            <a:r>
              <a:rPr lang="pt-BR" sz="2800" dirty="0" err="1"/>
              <a:t>Allergan</a:t>
            </a:r>
            <a:r>
              <a:rPr lang="pt-BR" sz="2800" dirty="0"/>
              <a:t>.</a:t>
            </a:r>
          </a:p>
          <a:p>
            <a:pPr>
              <a:buClr>
                <a:srgbClr val="BFC173"/>
              </a:buClr>
              <a:buFont typeface="Wingdings 3" charset="2"/>
              <a:buChar char=""/>
            </a:pPr>
            <a:r>
              <a:rPr lang="pt-BR" sz="2800" dirty="0"/>
              <a:t>Jeff </a:t>
            </a:r>
            <a:r>
              <a:rPr lang="pt-BR" sz="2800" dirty="0" err="1"/>
              <a:t>Bezos</a:t>
            </a:r>
            <a:r>
              <a:rPr lang="pt-BR" sz="2800" dirty="0"/>
              <a:t> seguiu essa ideia para cortar os custos de medicamentos genéricos.</a:t>
            </a:r>
          </a:p>
          <a:p>
            <a:pPr>
              <a:buClr>
                <a:srgbClr val="BFC173"/>
              </a:buClr>
              <a:buFont typeface="Wingdings 3" charset="2"/>
              <a:buChar char=""/>
            </a:pPr>
            <a:r>
              <a:rPr lang="pt-BR" sz="2800" dirty="0"/>
              <a:t>A </a:t>
            </a:r>
            <a:r>
              <a:rPr lang="pt-BR" sz="2800" b="1" dirty="0" err="1"/>
              <a:t>Alibaba</a:t>
            </a:r>
            <a:r>
              <a:rPr lang="pt-BR" sz="2800" b="1" dirty="0"/>
              <a:t> Health</a:t>
            </a:r>
            <a:r>
              <a:rPr lang="pt-BR" sz="2800" dirty="0"/>
              <a:t>, grande empresa asiática, já possui um canal dedicado à venda online de produtos farmacêuticos.</a:t>
            </a:r>
          </a:p>
        </p:txBody>
      </p:sp>
    </p:spTree>
    <p:extLst>
      <p:ext uri="{BB962C8B-B14F-4D97-AF65-F5344CB8AC3E}">
        <p14:creationId xmlns:p14="http://schemas.microsoft.com/office/powerpoint/2010/main" val="330378087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7">
            <a:extLst>
              <a:ext uri="{FF2B5EF4-FFF2-40B4-BE49-F238E27FC236}">
                <a16:creationId xmlns:a16="http://schemas.microsoft.com/office/drawing/2014/main" id="{FBAB77B8-01CC-4225-81CC-5E6E7BE31787}"/>
              </a:ext>
            </a:extLst>
          </p:cNvPr>
          <p:cNvSpPr>
            <a:spLocks noGrp="1"/>
          </p:cNvSpPr>
          <p:nvPr>
            <p:ph sz="half" idx="1"/>
          </p:nvPr>
        </p:nvSpPr>
        <p:spPr>
          <a:xfrm>
            <a:off x="280648" y="3430008"/>
            <a:ext cx="2743200" cy="2451287"/>
          </a:xfrm>
          <a:solidFill>
            <a:schemeClr val="bg1">
              <a:alpha val="96000"/>
            </a:schemeClr>
          </a:solidFill>
          <a:effectLst>
            <a:outerShdw blurRad="50800" dist="38100" dir="16200000" rotWithShape="0">
              <a:prstClr val="black">
                <a:alpha val="40000"/>
              </a:prstClr>
            </a:outerShdw>
          </a:effectLst>
        </p:spPr>
        <p:txBody>
          <a:bodyPr>
            <a:normAutofit fontScale="92500" lnSpcReduction="10000"/>
          </a:bodyPr>
          <a:lstStyle/>
          <a:p>
            <a:pPr marL="346075" lvl="1" indent="-342900"/>
            <a:r>
              <a:rPr lang="pt-BR" sz="2000" dirty="0"/>
              <a:t>62% de todas as </a:t>
            </a:r>
            <a:r>
              <a:rPr lang="pt-BR" sz="2000" b="1" dirty="0"/>
              <a:t>drogas contra o câncer</a:t>
            </a:r>
          </a:p>
          <a:p>
            <a:pPr marL="346075" lvl="1" indent="-342900"/>
            <a:r>
              <a:rPr lang="pt-BR" sz="2000" dirty="0"/>
              <a:t>71%</a:t>
            </a:r>
            <a:r>
              <a:rPr lang="pt-BR" sz="2000" b="1" dirty="0"/>
              <a:t> </a:t>
            </a:r>
            <a:r>
              <a:rPr lang="pt-BR" sz="2000" dirty="0"/>
              <a:t>de todas as </a:t>
            </a:r>
            <a:r>
              <a:rPr lang="pt-BR" sz="2000" b="1" dirty="0"/>
              <a:t>drogas antibióticas</a:t>
            </a:r>
          </a:p>
          <a:p>
            <a:pPr marL="3175" lvl="1" indent="0" algn="ctr">
              <a:buNone/>
            </a:pPr>
            <a:r>
              <a:rPr lang="pt-BR" sz="2000" dirty="0"/>
              <a:t>Derivam de substâncias naturais</a:t>
            </a:r>
            <a:endParaRPr lang="pt-BR" sz="2000" b="1" dirty="0"/>
          </a:p>
        </p:txBody>
      </p:sp>
      <p:graphicFrame>
        <p:nvGraphicFramePr>
          <p:cNvPr id="5" name="Grafico 4">
            <a:extLst>
              <a:ext uri="{FF2B5EF4-FFF2-40B4-BE49-F238E27FC236}">
                <a16:creationId xmlns:a16="http://schemas.microsoft.com/office/drawing/2014/main" id="{7FFE4A89-5FA2-4129-AECB-655141E2FD4E}"/>
              </a:ext>
            </a:extLst>
          </p:cNvPr>
          <p:cNvGraphicFramePr>
            <a:graphicFrameLocks/>
          </p:cNvGraphicFramePr>
          <p:nvPr>
            <p:extLst>
              <p:ext uri="{D42A27DB-BD31-4B8C-83A1-F6EECF244321}">
                <p14:modId xmlns:p14="http://schemas.microsoft.com/office/powerpoint/2010/main" val="2141266377"/>
              </p:ext>
            </p:extLst>
          </p:nvPr>
        </p:nvGraphicFramePr>
        <p:xfrm>
          <a:off x="3174124" y="1187669"/>
          <a:ext cx="8765628" cy="5507421"/>
        </p:xfrm>
        <a:graphic>
          <a:graphicData uri="http://schemas.openxmlformats.org/drawingml/2006/chart">
            <c:chart xmlns:c="http://schemas.openxmlformats.org/drawingml/2006/chart" xmlns:r="http://schemas.openxmlformats.org/officeDocument/2006/relationships" r:id="rId2"/>
          </a:graphicData>
        </a:graphic>
      </p:graphicFrame>
      <p:sp>
        <p:nvSpPr>
          <p:cNvPr id="7" name="Titolo 6">
            <a:extLst>
              <a:ext uri="{FF2B5EF4-FFF2-40B4-BE49-F238E27FC236}">
                <a16:creationId xmlns:a16="http://schemas.microsoft.com/office/drawing/2014/main" id="{594E943D-0C05-4D10-BB98-6821C0FF4E88}"/>
              </a:ext>
            </a:extLst>
          </p:cNvPr>
          <p:cNvSpPr>
            <a:spLocks noGrp="1"/>
          </p:cNvSpPr>
          <p:nvPr>
            <p:ph type="title"/>
          </p:nvPr>
        </p:nvSpPr>
        <p:spPr>
          <a:xfrm>
            <a:off x="2624455" y="86467"/>
            <a:ext cx="8911687" cy="1280890"/>
          </a:xfrm>
        </p:spPr>
        <p:txBody>
          <a:bodyPr>
            <a:normAutofit/>
          </a:bodyPr>
          <a:lstStyle/>
          <a:p>
            <a:pPr algn="ctr"/>
            <a:r>
              <a:rPr lang="pt-BR" b="1" dirty="0"/>
              <a:t>  Produtos farmacêuticos registrados de 1981 a 2002</a:t>
            </a:r>
          </a:p>
        </p:txBody>
      </p:sp>
    </p:spTree>
    <p:extLst>
      <p:ext uri="{BB962C8B-B14F-4D97-AF65-F5344CB8AC3E}">
        <p14:creationId xmlns:p14="http://schemas.microsoft.com/office/powerpoint/2010/main" val="61277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rgbClr val="91CDE1"/>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2" name="Group 5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3" name="Group 6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4" name="Rectangle 8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5"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96" name="Rectangle 85">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67A87DC3-F75D-42C0-9680-05C9FA9E93FE}"/>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pt-BR" dirty="0"/>
              <a:t>Expectativa de vida</a:t>
            </a:r>
          </a:p>
        </p:txBody>
      </p:sp>
      <p:sp>
        <p:nvSpPr>
          <p:cNvPr id="97" name="Rectangle 87">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 name="Segnaposto contenuto 4">
            <a:extLst>
              <a:ext uri="{FF2B5EF4-FFF2-40B4-BE49-F238E27FC236}">
                <a16:creationId xmlns:a16="http://schemas.microsoft.com/office/drawing/2014/main" id="{F6D00C30-65D4-43CB-AB43-2B84430CE5D6}"/>
              </a:ext>
            </a:extLst>
          </p:cNvPr>
          <p:cNvSpPr>
            <a:spLocks noGrp="1"/>
          </p:cNvSpPr>
          <p:nvPr>
            <p:ph sz="half" idx="1"/>
          </p:nvPr>
        </p:nvSpPr>
        <p:spPr>
          <a:xfrm>
            <a:off x="649225" y="2133600"/>
            <a:ext cx="3650278" cy="3432737"/>
          </a:xfrm>
        </p:spPr>
        <p:txBody>
          <a:bodyPr vert="horz" lIns="91440" tIns="45720" rIns="91440" bIns="45720" rtlCol="0">
            <a:normAutofit fontScale="85000" lnSpcReduction="10000"/>
          </a:bodyPr>
          <a:lstStyle/>
          <a:p>
            <a:r>
              <a:rPr lang="pt-BR" sz="2400" dirty="0"/>
              <a:t>Nos Estados Unidos, </a:t>
            </a:r>
            <a:r>
              <a:rPr lang="pt-BR" sz="2400" b="1" dirty="0"/>
              <a:t>o custo da saúde </a:t>
            </a:r>
            <a:r>
              <a:rPr lang="pt-BR" sz="2400" dirty="0"/>
              <a:t>por cidadão é </a:t>
            </a:r>
            <a:r>
              <a:rPr lang="pt-BR" sz="2400" b="1" dirty="0"/>
              <a:t>quatro vezes mais elevado </a:t>
            </a:r>
            <a:r>
              <a:rPr lang="pt-BR" sz="2400" dirty="0"/>
              <a:t>do que na Grécia ou no Chile.</a:t>
            </a:r>
          </a:p>
          <a:p>
            <a:r>
              <a:rPr lang="pt-BR" sz="2400" dirty="0"/>
              <a:t>E mesmo assim a expectativa de vida nos EUA é de </a:t>
            </a:r>
            <a:r>
              <a:rPr lang="pt-BR" sz="2400" b="1" dirty="0"/>
              <a:t>dois anos a menos</a:t>
            </a:r>
            <a:r>
              <a:rPr lang="pt-BR" sz="2400" dirty="0"/>
              <a:t> em relação à Grécia e ao Chile.</a:t>
            </a:r>
          </a:p>
        </p:txBody>
      </p:sp>
      <p:pic>
        <p:nvPicPr>
          <p:cNvPr id="8" name="Segnaposto contenuto 7">
            <a:extLst>
              <a:ext uri="{FF2B5EF4-FFF2-40B4-BE49-F238E27FC236}">
                <a16:creationId xmlns:a16="http://schemas.microsoft.com/office/drawing/2014/main" id="{9FDDCE18-6BB2-462F-AEEA-9F0B649CFDE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19543" y="945710"/>
            <a:ext cx="6953577" cy="4641512"/>
          </a:xfrm>
          <a:prstGeom prst="rect">
            <a:avLst/>
          </a:prstGeom>
        </p:spPr>
      </p:pic>
      <p:sp>
        <p:nvSpPr>
          <p:cNvPr id="98"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asellaDiTesto 80">
            <a:extLst>
              <a:ext uri="{FF2B5EF4-FFF2-40B4-BE49-F238E27FC236}">
                <a16:creationId xmlns:a16="http://schemas.microsoft.com/office/drawing/2014/main" id="{2316B7E7-C308-46FD-B6E0-C3F2506624CA}"/>
              </a:ext>
            </a:extLst>
          </p:cNvPr>
          <p:cNvSpPr txBox="1"/>
          <p:nvPr/>
        </p:nvSpPr>
        <p:spPr>
          <a:xfrm>
            <a:off x="1198256" y="5758321"/>
            <a:ext cx="10374864" cy="954107"/>
          </a:xfrm>
          <a:prstGeom prst="rect">
            <a:avLst/>
          </a:prstGeom>
          <a:solidFill>
            <a:schemeClr val="bg1">
              <a:alpha val="48000"/>
            </a:schemeClr>
          </a:solidFill>
          <a:ln w="60325">
            <a:solidFill>
              <a:srgbClr val="91CDE1"/>
            </a:solidFill>
          </a:ln>
          <a:effectLst>
            <a:glow rad="139700">
              <a:srgbClr val="91CDE1">
                <a:alpha val="40000"/>
              </a:srgbClr>
            </a:glow>
          </a:effectLst>
        </p:spPr>
        <p:txBody>
          <a:bodyPr wrap="square" rtlCol="0">
            <a:spAutoFit/>
          </a:bodyPr>
          <a:lstStyle/>
          <a:p>
            <a:r>
              <a:rPr lang="pt-BR" sz="2800" b="1" dirty="0"/>
              <a:t>Não há correlação direta entre quanto é gasto em tratamentos médicos e a expectativa de vida.</a:t>
            </a:r>
          </a:p>
        </p:txBody>
      </p:sp>
    </p:spTree>
    <p:extLst>
      <p:ext uri="{BB962C8B-B14F-4D97-AF65-F5344CB8AC3E}">
        <p14:creationId xmlns:p14="http://schemas.microsoft.com/office/powerpoint/2010/main" val="449879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9EDE86D-5294-4D41-BEBA-FA2B4DF01EF5}"/>
              </a:ext>
            </a:extLst>
          </p:cNvPr>
          <p:cNvSpPr>
            <a:spLocks noGrp="1"/>
          </p:cNvSpPr>
          <p:nvPr>
            <p:ph type="title"/>
          </p:nvPr>
        </p:nvSpPr>
        <p:spPr>
          <a:xfrm>
            <a:off x="2049518" y="378371"/>
            <a:ext cx="4044894" cy="1296276"/>
          </a:xfrm>
        </p:spPr>
        <p:txBody>
          <a:bodyPr>
            <a:normAutofit fontScale="90000"/>
          </a:bodyPr>
          <a:lstStyle/>
          <a:p>
            <a:pPr algn="ctr"/>
            <a:r>
              <a:rPr lang="pt-BR" sz="2200" b="1" dirty="0"/>
              <a:t>Mais de um quarto de todos os medicamentos encontrados nas prateleiras das farmácias contêm compostos vegetais.</a:t>
            </a:r>
            <a:endParaRPr lang="pt-BR" dirty="0"/>
          </a:p>
        </p:txBody>
      </p:sp>
      <p:sp>
        <p:nvSpPr>
          <p:cNvPr id="6" name="Segnaposto contenuto 5">
            <a:extLst>
              <a:ext uri="{FF2B5EF4-FFF2-40B4-BE49-F238E27FC236}">
                <a16:creationId xmlns:a16="http://schemas.microsoft.com/office/drawing/2014/main" id="{3CCC71A4-2C5C-4583-9AB5-7CB2BDA988C1}"/>
              </a:ext>
            </a:extLst>
          </p:cNvPr>
          <p:cNvSpPr>
            <a:spLocks noGrp="1"/>
          </p:cNvSpPr>
          <p:nvPr>
            <p:ph idx="1"/>
          </p:nvPr>
        </p:nvSpPr>
        <p:spPr>
          <a:xfrm>
            <a:off x="6375562" y="383028"/>
            <a:ext cx="5181600" cy="6122878"/>
          </a:xfrm>
        </p:spPr>
        <p:txBody>
          <a:bodyPr>
            <a:normAutofit fontScale="92500" lnSpcReduction="20000"/>
          </a:bodyPr>
          <a:lstStyle/>
          <a:p>
            <a:r>
              <a:rPr lang="pt-BR" sz="2000" dirty="0"/>
              <a:t>A Amazônia é a maior floresta tropical do mundo e abriga um quarto de todas as espécies botânicas do planeta. Mais de 250.000 espécies.</a:t>
            </a:r>
          </a:p>
          <a:p>
            <a:r>
              <a:rPr lang="pt-BR" sz="2000" dirty="0"/>
              <a:t>Cerca de 80% dos indivíduos de países desenvolvidos usam a medicina tradicional, que possui compostos derivados de plantas medicinais.</a:t>
            </a:r>
          </a:p>
          <a:p>
            <a:r>
              <a:rPr lang="pt-BR" sz="2000" dirty="0"/>
              <a:t>Plantas medicinais contêm compostos orgânicos que fornecem uma ação fisiológica definida no corpo humano.</a:t>
            </a:r>
          </a:p>
          <a:p>
            <a:r>
              <a:rPr lang="pt-BR" sz="2000" b="1" dirty="0"/>
              <a:t>taninos, alcaloides, carboidratos, </a:t>
            </a:r>
            <a:r>
              <a:rPr lang="pt-BR" sz="2000" b="1" dirty="0" err="1"/>
              <a:t>terpenoides</a:t>
            </a:r>
            <a:r>
              <a:rPr lang="pt-BR" sz="2000" b="1" dirty="0"/>
              <a:t>, esteroides </a:t>
            </a:r>
            <a:r>
              <a:rPr lang="pt-BR" sz="2000" dirty="0"/>
              <a:t>e</a:t>
            </a:r>
            <a:r>
              <a:rPr lang="pt-BR" sz="2000" b="1" dirty="0"/>
              <a:t> flavonoides</a:t>
            </a:r>
          </a:p>
          <a:p>
            <a:r>
              <a:rPr lang="pt-BR" sz="2000" dirty="0"/>
              <a:t>Estes compostos são sintetizados pelo metabolismo primário ou secundário de organismos vivos.</a:t>
            </a:r>
          </a:p>
          <a:p>
            <a:r>
              <a:rPr lang="pt-BR" sz="2000" dirty="0"/>
              <a:t>Os metabólitos secundários são quimicamente e </a:t>
            </a:r>
            <a:r>
              <a:rPr lang="pt-BR" sz="2000" dirty="0" err="1"/>
              <a:t>taxonomicamente</a:t>
            </a:r>
            <a:r>
              <a:rPr lang="pt-BR" sz="2000" dirty="0"/>
              <a:t> compostos extremamente diversos com funções muitas vezes desconhecidas.</a:t>
            </a:r>
          </a:p>
        </p:txBody>
      </p:sp>
      <p:pic>
        <p:nvPicPr>
          <p:cNvPr id="10" name="Immagine 9">
            <a:extLst>
              <a:ext uri="{FF2B5EF4-FFF2-40B4-BE49-F238E27FC236}">
                <a16:creationId xmlns:a16="http://schemas.microsoft.com/office/drawing/2014/main" id="{AC30A114-A625-47FB-B0B4-1E26CEA6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89" y="2161409"/>
            <a:ext cx="5991323" cy="4250503"/>
          </a:xfrm>
          <a:prstGeom prst="rect">
            <a:avLst/>
          </a:prstGeom>
        </p:spPr>
      </p:pic>
    </p:spTree>
    <p:extLst>
      <p:ext uri="{BB962C8B-B14F-4D97-AF65-F5344CB8AC3E}">
        <p14:creationId xmlns:p14="http://schemas.microsoft.com/office/powerpoint/2010/main" val="3241095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94E943D-0C05-4D10-BB98-6821C0FF4E88}"/>
              </a:ext>
            </a:extLst>
          </p:cNvPr>
          <p:cNvSpPr>
            <a:spLocks noGrp="1"/>
          </p:cNvSpPr>
          <p:nvPr>
            <p:ph type="title"/>
          </p:nvPr>
        </p:nvSpPr>
        <p:spPr/>
        <p:txBody>
          <a:bodyPr/>
          <a:lstStyle/>
          <a:p>
            <a:r>
              <a:rPr lang="it-IT" dirty="0"/>
              <a:t>   </a:t>
            </a:r>
            <a:endParaRPr lang="en-GB" dirty="0"/>
          </a:p>
        </p:txBody>
      </p:sp>
      <p:sp>
        <p:nvSpPr>
          <p:cNvPr id="10" name="Titolo 1">
            <a:extLst>
              <a:ext uri="{FF2B5EF4-FFF2-40B4-BE49-F238E27FC236}">
                <a16:creationId xmlns:a16="http://schemas.microsoft.com/office/drawing/2014/main" id="{531F8FE6-098D-45F9-8895-C2E981808D90}"/>
              </a:ext>
            </a:extLst>
          </p:cNvPr>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b="1" dirty="0" err="1"/>
              <a:t>Etnobotânica</a:t>
            </a:r>
            <a:endParaRPr lang="pt-BR" b="1" dirty="0"/>
          </a:p>
        </p:txBody>
      </p:sp>
      <p:sp>
        <p:nvSpPr>
          <p:cNvPr id="11" name="Segnaposto contenuto 2">
            <a:extLst>
              <a:ext uri="{FF2B5EF4-FFF2-40B4-BE49-F238E27FC236}">
                <a16:creationId xmlns:a16="http://schemas.microsoft.com/office/drawing/2014/main" id="{29819860-3085-4111-9379-8E0BA68F0A76}"/>
              </a:ext>
            </a:extLst>
          </p:cNvPr>
          <p:cNvSpPr>
            <a:spLocks noGrp="1"/>
          </p:cNvSpPr>
          <p:nvPr>
            <p:ph idx="1"/>
          </p:nvPr>
        </p:nvSpPr>
        <p:spPr>
          <a:xfrm>
            <a:off x="2074605" y="1524000"/>
            <a:ext cx="9556955" cy="5250426"/>
          </a:xfrm>
        </p:spPr>
        <p:txBody>
          <a:bodyPr>
            <a:normAutofit/>
          </a:bodyPr>
          <a:lstStyle/>
          <a:p>
            <a:r>
              <a:rPr lang="pt-BR" sz="2000" dirty="0"/>
              <a:t>Por mais de três bilhões e meio de anos a natureza criou compostos químicos extraordinários e novas tecnologias estão facilitando nossa capacidade de descobri-las, estudá-las, manipulá-las e usá-las como nunca antes.</a:t>
            </a:r>
          </a:p>
          <a:p>
            <a:r>
              <a:rPr lang="pt-BR" sz="2000" b="1" dirty="0" err="1"/>
              <a:t>Etnobotânica</a:t>
            </a:r>
            <a:r>
              <a:rPr lang="pt-BR" sz="2000" dirty="0"/>
              <a:t> é o estudo das plantas de uma região e seus usos práticos através do conhecimento tradicional de uma cultura local e de pessoas. Um </a:t>
            </a:r>
            <a:r>
              <a:rPr lang="pt-BR" sz="2000" dirty="0" err="1"/>
              <a:t>etnobotânico</a:t>
            </a:r>
            <a:r>
              <a:rPr lang="pt-BR" sz="2000" dirty="0"/>
              <a:t>, portanto, esforça-se em documentar os costumes locais que envolvem os usos práticos da flora local em muitos aspectos da vida, como plantas, medicamentos, alimentos e roupas.</a:t>
            </a:r>
          </a:p>
          <a:p>
            <a:r>
              <a:rPr lang="pt-BR" sz="2000" dirty="0"/>
              <a:t>Richard Evans </a:t>
            </a:r>
            <a:r>
              <a:rPr lang="pt-BR" sz="2000" dirty="0" err="1"/>
              <a:t>Schultes</a:t>
            </a:r>
            <a:r>
              <a:rPr lang="pt-BR" sz="2000" dirty="0"/>
              <a:t>, muitas vezes referido como o "pai da </a:t>
            </a:r>
            <a:r>
              <a:rPr lang="pt-BR" sz="2000" dirty="0" err="1"/>
              <a:t>etnobotânica</a:t>
            </a:r>
            <a:r>
              <a:rPr lang="pt-BR" sz="2000" dirty="0"/>
              <a:t>", explicou a disciplina desta maneira:</a:t>
            </a:r>
          </a:p>
        </p:txBody>
      </p:sp>
      <p:sp>
        <p:nvSpPr>
          <p:cNvPr id="12" name="CasellaDiTesto 11">
            <a:extLst>
              <a:ext uri="{FF2B5EF4-FFF2-40B4-BE49-F238E27FC236}">
                <a16:creationId xmlns:a16="http://schemas.microsoft.com/office/drawing/2014/main" id="{E057E4A2-D45F-4F28-A056-CC60F9BBC22E}"/>
              </a:ext>
            </a:extLst>
          </p:cNvPr>
          <p:cNvSpPr txBox="1"/>
          <p:nvPr/>
        </p:nvSpPr>
        <p:spPr>
          <a:xfrm>
            <a:off x="1849247" y="5413770"/>
            <a:ext cx="9655364" cy="892552"/>
          </a:xfrm>
          <a:prstGeom prst="rect">
            <a:avLst/>
          </a:prstGeom>
          <a:solidFill>
            <a:schemeClr val="bg1">
              <a:alpha val="48000"/>
            </a:schemeClr>
          </a:solidFill>
        </p:spPr>
        <p:txBody>
          <a:bodyPr wrap="square" rtlCol="0">
            <a:spAutoFit/>
          </a:bodyPr>
          <a:lstStyle/>
          <a:p>
            <a:pPr algn="ctr"/>
            <a:r>
              <a:rPr lang="pt-BR" sz="2600" b="1" dirty="0"/>
              <a:t>“</a:t>
            </a:r>
            <a:r>
              <a:rPr lang="pt-BR" sz="2600" b="1" dirty="0" err="1"/>
              <a:t>Etnobotânica</a:t>
            </a:r>
            <a:r>
              <a:rPr lang="pt-BR" sz="2600" b="1" dirty="0"/>
              <a:t> significa simplesmente investigar plantas usadas por sociedades em várias partes do mundo”.</a:t>
            </a:r>
          </a:p>
        </p:txBody>
      </p:sp>
      <p:pic>
        <p:nvPicPr>
          <p:cNvPr id="5" name="Immagine 4">
            <a:extLst>
              <a:ext uri="{FF2B5EF4-FFF2-40B4-BE49-F238E27FC236}">
                <a16:creationId xmlns:a16="http://schemas.microsoft.com/office/drawing/2014/main" id="{16BE7ED3-9630-4AAD-B97D-A40920480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7554" y="-50651"/>
            <a:ext cx="2409364" cy="1813825"/>
          </a:xfrm>
          <a:prstGeom prst="rect">
            <a:avLst/>
          </a:prstGeom>
        </p:spPr>
      </p:pic>
    </p:spTree>
    <p:extLst>
      <p:ext uri="{BB962C8B-B14F-4D97-AF65-F5344CB8AC3E}">
        <p14:creationId xmlns:p14="http://schemas.microsoft.com/office/powerpoint/2010/main" val="3037188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292EBA0-2760-4DCC-8C65-57615CABA3D5}"/>
              </a:ext>
            </a:extLst>
          </p:cNvPr>
          <p:cNvSpPr>
            <a:spLocks noGrp="1"/>
          </p:cNvSpPr>
          <p:nvPr>
            <p:ph type="title"/>
          </p:nvPr>
        </p:nvSpPr>
        <p:spPr/>
        <p:txBody>
          <a:bodyPr>
            <a:normAutofit/>
          </a:bodyPr>
          <a:lstStyle/>
          <a:p>
            <a:pPr algn="ctr"/>
            <a:r>
              <a:rPr lang="pt-BR" b="1" dirty="0"/>
              <a:t>DROGAS FARMACÊUTICAS DO TERCEIRO MILÊNIO</a:t>
            </a:r>
          </a:p>
        </p:txBody>
      </p:sp>
      <p:sp>
        <p:nvSpPr>
          <p:cNvPr id="3" name="Segnaposto contenuto 2">
            <a:extLst>
              <a:ext uri="{FF2B5EF4-FFF2-40B4-BE49-F238E27FC236}">
                <a16:creationId xmlns:a16="http://schemas.microsoft.com/office/drawing/2014/main" id="{1C7C3CE6-E2A8-4890-BACF-F561E04BEAF3}"/>
              </a:ext>
            </a:extLst>
          </p:cNvPr>
          <p:cNvSpPr>
            <a:spLocks noGrp="1"/>
          </p:cNvSpPr>
          <p:nvPr>
            <p:ph idx="1"/>
          </p:nvPr>
        </p:nvSpPr>
        <p:spPr>
          <a:xfrm>
            <a:off x="2102069" y="1786759"/>
            <a:ext cx="9764110" cy="4845269"/>
          </a:xfrm>
        </p:spPr>
        <p:txBody>
          <a:bodyPr>
            <a:normAutofit lnSpcReduction="10000"/>
          </a:bodyPr>
          <a:lstStyle/>
          <a:p>
            <a:pPr marL="0" indent="0">
              <a:buNone/>
            </a:pPr>
            <a:r>
              <a:rPr lang="pt-BR" sz="2000" dirty="0"/>
              <a:t>Há apenas uma solução: </a:t>
            </a:r>
          </a:p>
          <a:p>
            <a:pPr marL="0" indent="0" algn="ctr">
              <a:buNone/>
            </a:pPr>
            <a:r>
              <a:rPr lang="pt-BR" sz="2400" b="1" dirty="0" err="1"/>
              <a:t>farmacogenética</a:t>
            </a:r>
            <a:r>
              <a:rPr lang="pt-BR" sz="2400" b="1" dirty="0"/>
              <a:t>, </a:t>
            </a:r>
            <a:r>
              <a:rPr lang="pt-BR" sz="2400" b="1" dirty="0" err="1"/>
              <a:t>farmacogenômica</a:t>
            </a:r>
            <a:r>
              <a:rPr lang="pt-BR" sz="2400" b="1" dirty="0"/>
              <a:t> e medicina molecular.</a:t>
            </a:r>
          </a:p>
          <a:p>
            <a:pPr marL="0" indent="0" algn="just">
              <a:buNone/>
            </a:pPr>
            <a:r>
              <a:rPr lang="pt-BR" sz="2000" dirty="0"/>
              <a:t>para dar respostas às perguntas cada vez mais personalizadas, na metade do tempo e com um orçamento reduzido em relação aos testes e padrões clínicos tradicionais.</a:t>
            </a:r>
          </a:p>
          <a:p>
            <a:pPr marL="0" indent="0" algn="just">
              <a:buNone/>
            </a:pPr>
            <a:r>
              <a:rPr lang="pt-BR" sz="2000" dirty="0"/>
              <a:t>Mesmo que se estendesse a 30 mil pessoas, os testes nunca seriam capazes de considerar todas as variáveis existentes no ser humano.</a:t>
            </a:r>
          </a:p>
          <a:p>
            <a:pPr marL="0" indent="0">
              <a:buNone/>
            </a:pPr>
            <a:r>
              <a:rPr lang="pt-BR" sz="2000" dirty="0"/>
              <a:t>As novas metodologias devem ser adotadas pelos órgãos reguladores, redesenhando as regras do jogo e a metodologia dos estudos clínicos.</a:t>
            </a:r>
          </a:p>
          <a:p>
            <a:pPr marL="0" indent="0">
              <a:buNone/>
            </a:pPr>
            <a:r>
              <a:rPr lang="pt-BR" sz="2000" dirty="0"/>
              <a:t>As formas de proteção do </a:t>
            </a:r>
            <a:r>
              <a:rPr lang="pt-BR" sz="2000" i="1" dirty="0"/>
              <a:t>know-how </a:t>
            </a:r>
            <a:r>
              <a:rPr lang="pt-BR" sz="2000" dirty="0"/>
              <a:t>mudarão, superando a patente, levando em conta as fronteiras abertas, a ciência e os estados.</a:t>
            </a:r>
          </a:p>
          <a:p>
            <a:pPr marL="0" indent="0">
              <a:buNone/>
            </a:pPr>
            <a:r>
              <a:rPr lang="pt-BR" sz="2000" dirty="0"/>
              <a:t>A sustentabilidade está em jogo. O sistema não pode mais arcar com custos exagerados para o desenvolvimento de apenas uma nova molécula.</a:t>
            </a:r>
          </a:p>
        </p:txBody>
      </p:sp>
    </p:spTree>
    <p:extLst>
      <p:ext uri="{BB962C8B-B14F-4D97-AF65-F5344CB8AC3E}">
        <p14:creationId xmlns:p14="http://schemas.microsoft.com/office/powerpoint/2010/main" val="3313782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EA1899-D3AD-449A-9B5E-95F6C0D56631}"/>
              </a:ext>
            </a:extLst>
          </p:cNvPr>
          <p:cNvSpPr>
            <a:spLocks noGrp="1"/>
          </p:cNvSpPr>
          <p:nvPr>
            <p:ph type="title"/>
          </p:nvPr>
        </p:nvSpPr>
        <p:spPr/>
        <p:txBody>
          <a:bodyPr/>
          <a:lstStyle/>
          <a:p>
            <a:pPr algn="ctr"/>
            <a:r>
              <a:rPr lang="it-IT" b="1" dirty="0"/>
              <a:t>The </a:t>
            </a:r>
            <a:r>
              <a:rPr lang="it-IT" b="1" dirty="0" err="1"/>
              <a:t>Pharmaceutical</a:t>
            </a:r>
            <a:r>
              <a:rPr lang="it-IT" b="1" dirty="0"/>
              <a:t> </a:t>
            </a:r>
            <a:r>
              <a:rPr lang="it-IT" b="1" dirty="0" err="1"/>
              <a:t>Industry</a:t>
            </a:r>
            <a:endParaRPr lang="en-GB" b="1" dirty="0"/>
          </a:p>
        </p:txBody>
      </p:sp>
      <p:sp>
        <p:nvSpPr>
          <p:cNvPr id="3" name="Segnaposto contenuto 2">
            <a:extLst>
              <a:ext uri="{FF2B5EF4-FFF2-40B4-BE49-F238E27FC236}">
                <a16:creationId xmlns:a16="http://schemas.microsoft.com/office/drawing/2014/main" id="{4D09BBD0-795D-4035-A14F-C71E46C195D6}"/>
              </a:ext>
            </a:extLst>
          </p:cNvPr>
          <p:cNvSpPr>
            <a:spLocks noGrp="1"/>
          </p:cNvSpPr>
          <p:nvPr>
            <p:ph sz="half" idx="1"/>
          </p:nvPr>
        </p:nvSpPr>
        <p:spPr>
          <a:xfrm>
            <a:off x="2589212" y="1677971"/>
            <a:ext cx="4313864" cy="4638745"/>
          </a:xfrm>
        </p:spPr>
        <p:txBody>
          <a:bodyPr>
            <a:normAutofit/>
          </a:bodyPr>
          <a:lstStyle/>
          <a:p>
            <a:r>
              <a:rPr lang="en-GB" sz="2000" dirty="0"/>
              <a:t>The aspect of "Natura </a:t>
            </a:r>
            <a:r>
              <a:rPr lang="en-GB" sz="2000" dirty="0" err="1"/>
              <a:t>Magistra</a:t>
            </a:r>
            <a:r>
              <a:rPr lang="en-GB" sz="2000" dirty="0"/>
              <a:t>" is often underestimated or ignored by the pharmaceutical industry.</a:t>
            </a:r>
          </a:p>
          <a:p>
            <a:r>
              <a:rPr lang="en-GB" sz="2000" dirty="0"/>
              <a:t>We need to use the opportunity presented by the European legislation on the traditional medical product of plant-based origin and not get stuck on the </a:t>
            </a:r>
            <a:r>
              <a:rPr lang="en-GB" sz="2000" b="1" dirty="0"/>
              <a:t>non-patentability.</a:t>
            </a:r>
          </a:p>
        </p:txBody>
      </p:sp>
      <p:sp>
        <p:nvSpPr>
          <p:cNvPr id="4" name="Segnaposto contenuto 3">
            <a:extLst>
              <a:ext uri="{FF2B5EF4-FFF2-40B4-BE49-F238E27FC236}">
                <a16:creationId xmlns:a16="http://schemas.microsoft.com/office/drawing/2014/main" id="{0C7C0A91-44BB-4B29-B09E-4253BD57CC08}"/>
              </a:ext>
            </a:extLst>
          </p:cNvPr>
          <p:cNvSpPr>
            <a:spLocks noGrp="1"/>
          </p:cNvSpPr>
          <p:nvPr>
            <p:ph sz="half" idx="2"/>
          </p:nvPr>
        </p:nvSpPr>
        <p:spPr>
          <a:xfrm>
            <a:off x="7190747" y="1677971"/>
            <a:ext cx="4313864" cy="4555919"/>
          </a:xfrm>
        </p:spPr>
        <p:txBody>
          <a:bodyPr>
            <a:normAutofit/>
          </a:bodyPr>
          <a:lstStyle/>
          <a:p>
            <a:r>
              <a:rPr lang="en-GB" sz="2000" dirty="0"/>
              <a:t>The pharmaceutical industry too often prefers to include modified active ingredients only for commercial reasons.</a:t>
            </a:r>
          </a:p>
          <a:p>
            <a:r>
              <a:rPr lang="en-GB" sz="2000" dirty="0"/>
              <a:t>The new methodologies question the very idea of ​​a therapeutic area. </a:t>
            </a:r>
          </a:p>
          <a:p>
            <a:r>
              <a:rPr lang="en-GB" sz="2000" dirty="0"/>
              <a:t>The results of the research will help decide which pathogens the potential drug can be used for.</a:t>
            </a:r>
          </a:p>
        </p:txBody>
      </p:sp>
    </p:spTree>
    <p:extLst>
      <p:ext uri="{BB962C8B-B14F-4D97-AF65-F5344CB8AC3E}">
        <p14:creationId xmlns:p14="http://schemas.microsoft.com/office/powerpoint/2010/main" val="2281844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11">
            <a:extLst>
              <a:ext uri="{FF2B5EF4-FFF2-40B4-BE49-F238E27FC236}">
                <a16:creationId xmlns:a16="http://schemas.microsoft.com/office/drawing/2014/main" id="{CC99BBF2-37D3-41C6-B629-0A7121F034D1}"/>
              </a:ext>
            </a:extLst>
          </p:cNvPr>
          <p:cNvSpPr>
            <a:spLocks noGrp="1"/>
          </p:cNvSpPr>
          <p:nvPr>
            <p:ph type="body" idx="1"/>
          </p:nvPr>
        </p:nvSpPr>
        <p:spPr>
          <a:xfrm>
            <a:off x="1531464" y="216309"/>
            <a:ext cx="4415047" cy="1074126"/>
          </a:xfrm>
        </p:spPr>
        <p:txBody>
          <a:bodyPr/>
          <a:lstStyle/>
          <a:p>
            <a:pPr algn="ctr">
              <a:lnSpc>
                <a:spcPts val="2400"/>
              </a:lnSpc>
              <a:spcBef>
                <a:spcPts val="0"/>
              </a:spcBef>
            </a:pPr>
            <a:r>
              <a:rPr lang="pt-BR" b="1" dirty="0"/>
              <a:t>Seleção aleatória</a:t>
            </a:r>
          </a:p>
          <a:p>
            <a:pPr algn="ctr">
              <a:lnSpc>
                <a:spcPts val="2400"/>
              </a:lnSpc>
              <a:spcBef>
                <a:spcPts val="0"/>
              </a:spcBef>
            </a:pPr>
            <a:r>
              <a:rPr lang="pt-BR" b="1" dirty="0"/>
              <a:t>ou</a:t>
            </a:r>
          </a:p>
          <a:p>
            <a:pPr algn="ctr">
              <a:lnSpc>
                <a:spcPts val="2400"/>
              </a:lnSpc>
              <a:spcBef>
                <a:spcPts val="0"/>
              </a:spcBef>
            </a:pPr>
            <a:r>
              <a:rPr lang="pt-BR" b="1" dirty="0"/>
              <a:t>  seleção taxonômica</a:t>
            </a:r>
          </a:p>
        </p:txBody>
      </p:sp>
      <p:graphicFrame>
        <p:nvGraphicFramePr>
          <p:cNvPr id="10" name="Segnaposto contenuto 9">
            <a:extLst>
              <a:ext uri="{FF2B5EF4-FFF2-40B4-BE49-F238E27FC236}">
                <a16:creationId xmlns:a16="http://schemas.microsoft.com/office/drawing/2014/main" id="{F2A6CFE9-43CB-49EE-BC05-7635B0256CE7}"/>
              </a:ext>
            </a:extLst>
          </p:cNvPr>
          <p:cNvGraphicFramePr>
            <a:graphicFrameLocks noGrp="1"/>
          </p:cNvGraphicFramePr>
          <p:nvPr>
            <p:ph sz="half" idx="2"/>
            <p:extLst>
              <p:ext uri="{D42A27DB-BD31-4B8C-83A1-F6EECF244321}">
                <p14:modId xmlns:p14="http://schemas.microsoft.com/office/powerpoint/2010/main" val="447143268"/>
              </p:ext>
            </p:extLst>
          </p:nvPr>
        </p:nvGraphicFramePr>
        <p:xfrm>
          <a:off x="1603619" y="1290435"/>
          <a:ext cx="4343400" cy="4491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egnaposto testo 12">
            <a:extLst>
              <a:ext uri="{FF2B5EF4-FFF2-40B4-BE49-F238E27FC236}">
                <a16:creationId xmlns:a16="http://schemas.microsoft.com/office/drawing/2014/main" id="{D5C45729-584A-4808-B167-608E2BC6C390}"/>
              </a:ext>
            </a:extLst>
          </p:cNvPr>
          <p:cNvSpPr>
            <a:spLocks noGrp="1"/>
          </p:cNvSpPr>
          <p:nvPr>
            <p:ph type="body" sz="quarter" idx="3"/>
          </p:nvPr>
        </p:nvSpPr>
        <p:spPr>
          <a:xfrm>
            <a:off x="6280446" y="214427"/>
            <a:ext cx="5358579" cy="576262"/>
          </a:xfrm>
        </p:spPr>
        <p:txBody>
          <a:bodyPr/>
          <a:lstStyle/>
          <a:p>
            <a:pPr algn="ctr"/>
            <a:r>
              <a:rPr lang="pt-BR" b="1" dirty="0"/>
              <a:t>Seleção antropológica</a:t>
            </a:r>
          </a:p>
        </p:txBody>
      </p:sp>
      <p:graphicFrame>
        <p:nvGraphicFramePr>
          <p:cNvPr id="17" name="Segnaposto contenuto 16">
            <a:extLst>
              <a:ext uri="{FF2B5EF4-FFF2-40B4-BE49-F238E27FC236}">
                <a16:creationId xmlns:a16="http://schemas.microsoft.com/office/drawing/2014/main" id="{EAF6631C-E0CB-4A80-A997-CCCF469E3338}"/>
              </a:ext>
            </a:extLst>
          </p:cNvPr>
          <p:cNvGraphicFramePr>
            <a:graphicFrameLocks noGrp="1"/>
          </p:cNvGraphicFramePr>
          <p:nvPr>
            <p:ph sz="quarter" idx="4"/>
            <p:extLst>
              <p:ext uri="{D42A27DB-BD31-4B8C-83A1-F6EECF244321}">
                <p14:modId xmlns:p14="http://schemas.microsoft.com/office/powerpoint/2010/main" val="3380267266"/>
              </p:ext>
            </p:extLst>
          </p:nvPr>
        </p:nvGraphicFramePr>
        <p:xfrm>
          <a:off x="6132809" y="1032387"/>
          <a:ext cx="5722527" cy="48724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20" name="Connettore diritto 19">
            <a:extLst>
              <a:ext uri="{FF2B5EF4-FFF2-40B4-BE49-F238E27FC236}">
                <a16:creationId xmlns:a16="http://schemas.microsoft.com/office/drawing/2014/main" id="{8D34BC60-AC23-4A1A-AF42-040B26D3E430}"/>
              </a:ext>
            </a:extLst>
          </p:cNvPr>
          <p:cNvCxnSpPr>
            <a:cxnSpLocks/>
          </p:cNvCxnSpPr>
          <p:nvPr/>
        </p:nvCxnSpPr>
        <p:spPr>
          <a:xfrm>
            <a:off x="9740900" y="4362450"/>
            <a:ext cx="1536701" cy="106680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1" name="Connettore diritto 20">
            <a:extLst>
              <a:ext uri="{FF2B5EF4-FFF2-40B4-BE49-F238E27FC236}">
                <a16:creationId xmlns:a16="http://schemas.microsoft.com/office/drawing/2014/main" id="{4EB4B297-4D5B-4E2D-BE7D-CD5B17B673AD}"/>
              </a:ext>
            </a:extLst>
          </p:cNvPr>
          <p:cNvCxnSpPr>
            <a:cxnSpLocks/>
          </p:cNvCxnSpPr>
          <p:nvPr/>
        </p:nvCxnSpPr>
        <p:spPr>
          <a:xfrm flipH="1">
            <a:off x="6731000" y="4362450"/>
            <a:ext cx="4546601" cy="106680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4" name="Connettore diritto 23">
            <a:extLst>
              <a:ext uri="{FF2B5EF4-FFF2-40B4-BE49-F238E27FC236}">
                <a16:creationId xmlns:a16="http://schemas.microsoft.com/office/drawing/2014/main" id="{FE5FA4FF-469C-46AE-8D1F-78CF73AC94EF}"/>
              </a:ext>
            </a:extLst>
          </p:cNvPr>
          <p:cNvCxnSpPr>
            <a:cxnSpLocks/>
          </p:cNvCxnSpPr>
          <p:nvPr/>
        </p:nvCxnSpPr>
        <p:spPr>
          <a:xfrm>
            <a:off x="8237065" y="4362450"/>
            <a:ext cx="3040536" cy="106680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6" name="Connettore diritto 25">
            <a:extLst>
              <a:ext uri="{FF2B5EF4-FFF2-40B4-BE49-F238E27FC236}">
                <a16:creationId xmlns:a16="http://schemas.microsoft.com/office/drawing/2014/main" id="{00B99834-4AA1-4576-9278-E5A516F3AEE3}"/>
              </a:ext>
            </a:extLst>
          </p:cNvPr>
          <p:cNvCxnSpPr>
            <a:cxnSpLocks/>
          </p:cNvCxnSpPr>
          <p:nvPr/>
        </p:nvCxnSpPr>
        <p:spPr>
          <a:xfrm>
            <a:off x="6731000" y="4362450"/>
            <a:ext cx="1506065" cy="106680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34" name="Rettangolo con angoli arrotondati 33">
            <a:extLst>
              <a:ext uri="{FF2B5EF4-FFF2-40B4-BE49-F238E27FC236}">
                <a16:creationId xmlns:a16="http://schemas.microsoft.com/office/drawing/2014/main" id="{0E5B9D1A-3558-4EDD-B65C-E60AFA1E479A}"/>
              </a:ext>
            </a:extLst>
          </p:cNvPr>
          <p:cNvSpPr/>
          <p:nvPr/>
        </p:nvSpPr>
        <p:spPr>
          <a:xfrm>
            <a:off x="5718984" y="1350331"/>
            <a:ext cx="2083817" cy="127157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pt-BR" sz="1600" b="1" dirty="0"/>
              <a:t>A população indígena tem usado para diversos tratamentos</a:t>
            </a:r>
          </a:p>
        </p:txBody>
      </p:sp>
      <p:cxnSp>
        <p:nvCxnSpPr>
          <p:cNvPr id="36" name="Connettore 2 35">
            <a:extLst>
              <a:ext uri="{FF2B5EF4-FFF2-40B4-BE49-F238E27FC236}">
                <a16:creationId xmlns:a16="http://schemas.microsoft.com/office/drawing/2014/main" id="{55E30B04-6011-45C1-A5F3-7880D4ADFE3E}"/>
              </a:ext>
            </a:extLst>
          </p:cNvPr>
          <p:cNvCxnSpPr>
            <a:cxnSpLocks/>
          </p:cNvCxnSpPr>
          <p:nvPr/>
        </p:nvCxnSpPr>
        <p:spPr>
          <a:xfrm flipV="1">
            <a:off x="7530911" y="1661977"/>
            <a:ext cx="648929" cy="167147"/>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8" name="Rettangolo con angoli arrotondati 37">
            <a:extLst>
              <a:ext uri="{FF2B5EF4-FFF2-40B4-BE49-F238E27FC236}">
                <a16:creationId xmlns:a16="http://schemas.microsoft.com/office/drawing/2014/main" id="{50D5DB51-52D2-4178-9098-87EF71B1D703}"/>
              </a:ext>
            </a:extLst>
          </p:cNvPr>
          <p:cNvSpPr/>
          <p:nvPr/>
        </p:nvSpPr>
        <p:spPr>
          <a:xfrm>
            <a:off x="1973917" y="108156"/>
            <a:ext cx="3559277" cy="592068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39" name="Rettangolo con angoli arrotondati 38">
            <a:extLst>
              <a:ext uri="{FF2B5EF4-FFF2-40B4-BE49-F238E27FC236}">
                <a16:creationId xmlns:a16="http://schemas.microsoft.com/office/drawing/2014/main" id="{4C8A3AB3-C0A1-4076-AAA1-45392037233F}"/>
              </a:ext>
            </a:extLst>
          </p:cNvPr>
          <p:cNvSpPr/>
          <p:nvPr/>
        </p:nvSpPr>
        <p:spPr>
          <a:xfrm>
            <a:off x="5654572" y="108154"/>
            <a:ext cx="6495387" cy="6628977"/>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5" name="Titolo 3">
            <a:extLst>
              <a:ext uri="{FF2B5EF4-FFF2-40B4-BE49-F238E27FC236}">
                <a16:creationId xmlns:a16="http://schemas.microsoft.com/office/drawing/2014/main" id="{1D798575-6F28-4203-9D70-C399C4B9D681}"/>
              </a:ext>
            </a:extLst>
          </p:cNvPr>
          <p:cNvSpPr txBox="1">
            <a:spLocks/>
          </p:cNvSpPr>
          <p:nvPr/>
        </p:nvSpPr>
        <p:spPr>
          <a:xfrm>
            <a:off x="1273234" y="5854289"/>
            <a:ext cx="4356864" cy="933407"/>
          </a:xfrm>
          <a:prstGeom prst="rect">
            <a:avLst/>
          </a:prstGeom>
          <a:solidFill>
            <a:srgbClr val="F1F9FB"/>
          </a:solidFill>
          <a:scene3d>
            <a:camera prst="orthographicFront"/>
            <a:lightRig rig="threePt" dir="t"/>
          </a:scene3d>
          <a:sp3d>
            <a:bevelT/>
          </a:sp3d>
        </p:spPr>
        <p:txBody>
          <a:bodyPr vert="horz" lIns="91440" tIns="45720" rIns="91440" bIns="45720" rtlCol="0" anchor="t">
            <a:normAutofit fontScale="92500" lnSpcReduction="20000"/>
          </a:bodyPr>
          <a:lstStyle>
            <a:lvl1pPr algn="l" defTabSz="457200" rtl="0" eaLnBrk="1" latinLnBrk="0" hangingPunct="1">
              <a:spcBef>
                <a:spcPct val="0"/>
              </a:spcBef>
              <a:buNone/>
              <a:defRPr sz="20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2400" dirty="0" err="1"/>
              <a:t>We</a:t>
            </a:r>
            <a:r>
              <a:rPr lang="it-IT" sz="2400" dirty="0"/>
              <a:t> know the </a:t>
            </a:r>
            <a:r>
              <a:rPr lang="it-IT" sz="2400" b="1" dirty="0" err="1"/>
              <a:t>active</a:t>
            </a:r>
            <a:r>
              <a:rPr lang="it-IT" sz="2400" b="1" dirty="0"/>
              <a:t> </a:t>
            </a:r>
            <a:r>
              <a:rPr lang="it-IT" sz="2400" b="1" dirty="0" err="1"/>
              <a:t>molecule</a:t>
            </a:r>
            <a:r>
              <a:rPr lang="it-IT" sz="2400" dirty="0"/>
              <a:t>, </a:t>
            </a:r>
          </a:p>
          <a:p>
            <a:pPr algn="ctr"/>
            <a:r>
              <a:rPr lang="it-IT" sz="2400" dirty="0" err="1"/>
              <a:t>but</a:t>
            </a:r>
            <a:r>
              <a:rPr lang="it-IT" sz="2400" dirty="0"/>
              <a:t> </a:t>
            </a:r>
            <a:r>
              <a:rPr lang="it-IT" sz="2400" u="sng" dirty="0" err="1"/>
              <a:t>not</a:t>
            </a:r>
            <a:r>
              <a:rPr lang="it-IT" sz="2400" dirty="0"/>
              <a:t> </a:t>
            </a:r>
            <a:r>
              <a:rPr lang="it-IT" sz="2400" dirty="0" err="1"/>
              <a:t>it’s</a:t>
            </a:r>
            <a:r>
              <a:rPr lang="it-IT" sz="2400" dirty="0"/>
              <a:t> </a:t>
            </a:r>
            <a:r>
              <a:rPr lang="it-IT" sz="2400" dirty="0" err="1"/>
              <a:t>toxicity</a:t>
            </a:r>
            <a:r>
              <a:rPr lang="it-IT" sz="2400" dirty="0"/>
              <a:t> </a:t>
            </a:r>
            <a:r>
              <a:rPr lang="it-IT" sz="2400" u="sng" dirty="0" err="1"/>
              <a:t>nor</a:t>
            </a:r>
            <a:r>
              <a:rPr lang="it-IT" sz="2400" dirty="0"/>
              <a:t> </a:t>
            </a:r>
            <a:r>
              <a:rPr lang="it-IT" sz="2400" dirty="0" err="1"/>
              <a:t>it’s</a:t>
            </a:r>
            <a:r>
              <a:rPr lang="it-IT" sz="2400" dirty="0"/>
              <a:t> </a:t>
            </a:r>
            <a:r>
              <a:rPr lang="it-IT" sz="2400" dirty="0" err="1"/>
              <a:t>therapeutic</a:t>
            </a:r>
            <a:r>
              <a:rPr lang="it-IT" sz="2400" dirty="0"/>
              <a:t> area.</a:t>
            </a:r>
            <a:endParaRPr lang="en-GB" sz="2400" b="1" dirty="0">
              <a:solidFill>
                <a:schemeClr val="bg1"/>
              </a:solidFill>
            </a:endParaRPr>
          </a:p>
        </p:txBody>
      </p:sp>
      <p:sp>
        <p:nvSpPr>
          <p:cNvPr id="16" name="Titolo 3">
            <a:extLst>
              <a:ext uri="{FF2B5EF4-FFF2-40B4-BE49-F238E27FC236}">
                <a16:creationId xmlns:a16="http://schemas.microsoft.com/office/drawing/2014/main" id="{58887E9A-78F4-4A4D-93E3-BDB2AB0F8AB9}"/>
              </a:ext>
            </a:extLst>
          </p:cNvPr>
          <p:cNvSpPr txBox="1">
            <a:spLocks/>
          </p:cNvSpPr>
          <p:nvPr/>
        </p:nvSpPr>
        <p:spPr>
          <a:xfrm>
            <a:off x="5638256" y="5877124"/>
            <a:ext cx="6495387" cy="932688"/>
          </a:xfrm>
          <a:prstGeom prst="rect">
            <a:avLst/>
          </a:prstGeom>
          <a:solidFill>
            <a:srgbClr val="F1F9FB"/>
          </a:solidFill>
          <a:scene3d>
            <a:camera prst="orthographicFront"/>
            <a:lightRig rig="threePt" dir="t"/>
          </a:scene3d>
          <a:sp3d>
            <a:bevelT/>
          </a:sp3d>
        </p:spPr>
        <p:txBody>
          <a:bodyPr vert="horz" lIns="91440" tIns="45720" rIns="91440" bIns="45720" rtlCol="0" anchor="t">
            <a:normAutofit fontScale="92500"/>
          </a:bodyPr>
          <a:lstStyle>
            <a:lvl1pPr algn="l" defTabSz="457200" rtl="0" eaLnBrk="1" latinLnBrk="0" hangingPunct="1">
              <a:spcBef>
                <a:spcPct val="0"/>
              </a:spcBef>
              <a:buNone/>
              <a:defRPr sz="20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2400" dirty="0" err="1"/>
              <a:t>We</a:t>
            </a:r>
            <a:r>
              <a:rPr lang="it-IT" sz="2400" dirty="0"/>
              <a:t> know </a:t>
            </a:r>
            <a:r>
              <a:rPr lang="it-IT" sz="2400" dirty="0" err="1"/>
              <a:t>it’s</a:t>
            </a:r>
            <a:r>
              <a:rPr lang="it-IT" sz="2400" dirty="0"/>
              <a:t> </a:t>
            </a:r>
            <a:r>
              <a:rPr lang="it-IT" sz="2400" b="1" dirty="0" err="1"/>
              <a:t>toxicity</a:t>
            </a:r>
            <a:r>
              <a:rPr lang="it-IT" sz="2400" dirty="0"/>
              <a:t> and </a:t>
            </a:r>
            <a:r>
              <a:rPr lang="it-IT" sz="2400" dirty="0" err="1"/>
              <a:t>it’s</a:t>
            </a:r>
            <a:r>
              <a:rPr lang="it-IT" sz="2400" dirty="0"/>
              <a:t> </a:t>
            </a:r>
            <a:r>
              <a:rPr lang="it-IT" sz="2400" b="1" dirty="0" err="1"/>
              <a:t>therapeutic</a:t>
            </a:r>
            <a:r>
              <a:rPr lang="it-IT" sz="2400" b="1" dirty="0"/>
              <a:t> area</a:t>
            </a:r>
            <a:r>
              <a:rPr lang="it-IT" sz="2400" dirty="0"/>
              <a:t>, </a:t>
            </a:r>
          </a:p>
          <a:p>
            <a:pPr algn="ctr"/>
            <a:r>
              <a:rPr lang="it-IT" sz="2400" dirty="0" err="1"/>
              <a:t>but</a:t>
            </a:r>
            <a:r>
              <a:rPr lang="it-IT" sz="2400" dirty="0"/>
              <a:t> </a:t>
            </a:r>
            <a:r>
              <a:rPr lang="it-IT" sz="2400" u="sng" dirty="0" err="1"/>
              <a:t>not</a:t>
            </a:r>
            <a:r>
              <a:rPr lang="it-IT" sz="2400" dirty="0"/>
              <a:t> the </a:t>
            </a:r>
            <a:r>
              <a:rPr lang="it-IT" sz="2400" dirty="0" err="1"/>
              <a:t>active</a:t>
            </a:r>
            <a:r>
              <a:rPr lang="it-IT" sz="2400" dirty="0"/>
              <a:t> </a:t>
            </a:r>
            <a:r>
              <a:rPr lang="it-IT" sz="2400" dirty="0" err="1"/>
              <a:t>molecule</a:t>
            </a:r>
            <a:r>
              <a:rPr lang="it-IT" sz="2400" dirty="0"/>
              <a:t>.</a:t>
            </a:r>
            <a:endParaRPr lang="en-GB" sz="2400" b="1" dirty="0">
              <a:solidFill>
                <a:schemeClr val="bg1"/>
              </a:solidFill>
            </a:endParaRPr>
          </a:p>
        </p:txBody>
      </p:sp>
    </p:spTree>
    <p:extLst>
      <p:ext uri="{BB962C8B-B14F-4D97-AF65-F5344CB8AC3E}">
        <p14:creationId xmlns:p14="http://schemas.microsoft.com/office/powerpoint/2010/main" val="1491002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rgbClr val="91CDE1"/>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F21E579-4785-4A4E-8D09-42E5246D8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2859FE6-AB29-4A8B-871C-B42EFDE9F843}"/>
              </a:ext>
            </a:extLst>
          </p:cNvPr>
          <p:cNvSpPr>
            <a:spLocks noGrp="1"/>
          </p:cNvSpPr>
          <p:nvPr>
            <p:ph type="title"/>
          </p:nvPr>
        </p:nvSpPr>
        <p:spPr>
          <a:xfrm>
            <a:off x="649224" y="645106"/>
            <a:ext cx="5122652" cy="937114"/>
          </a:xfrm>
        </p:spPr>
        <p:txBody>
          <a:bodyPr>
            <a:normAutofit/>
          </a:bodyPr>
          <a:lstStyle/>
          <a:p>
            <a:r>
              <a:rPr lang="pt-BR" b="1" dirty="0"/>
              <a:t>Guerra química</a:t>
            </a:r>
          </a:p>
        </p:txBody>
      </p:sp>
      <p:sp>
        <p:nvSpPr>
          <p:cNvPr id="24" name="Rectangle 23">
            <a:extLst>
              <a:ext uri="{FF2B5EF4-FFF2-40B4-BE49-F238E27FC236}">
                <a16:creationId xmlns:a16="http://schemas.microsoft.com/office/drawing/2014/main" id="{3BE96D34-9D7C-4984-961D-7165FA216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 name="Segnaposto contenuto 3">
            <a:extLst>
              <a:ext uri="{FF2B5EF4-FFF2-40B4-BE49-F238E27FC236}">
                <a16:creationId xmlns:a16="http://schemas.microsoft.com/office/drawing/2014/main" id="{EE7A17C7-B4ED-4AEB-A2D0-57AC33224B61}"/>
              </a:ext>
            </a:extLst>
          </p:cNvPr>
          <p:cNvSpPr>
            <a:spLocks noGrp="1"/>
          </p:cNvSpPr>
          <p:nvPr>
            <p:ph idx="1"/>
          </p:nvPr>
        </p:nvSpPr>
        <p:spPr>
          <a:xfrm>
            <a:off x="576072" y="1571710"/>
            <a:ext cx="5122652" cy="4734497"/>
          </a:xfrm>
        </p:spPr>
        <p:txBody>
          <a:bodyPr>
            <a:normAutofit fontScale="62500" lnSpcReduction="20000"/>
          </a:bodyPr>
          <a:lstStyle/>
          <a:p>
            <a:pPr marL="0" indent="0" algn="just">
              <a:lnSpc>
                <a:spcPct val="90000"/>
              </a:lnSpc>
              <a:buNone/>
            </a:pPr>
            <a:r>
              <a:rPr lang="pt-BR" sz="2800" dirty="0"/>
              <a:t>“A maioria dos insetos do mundo vive na floresta amazônica, e o fato de a floresta não ter sido devorada por esse ataque entomológico é um testemunho das habilidades dessas plantas como guerreiros químicos. As plantas se protegem produzindo uma variedade impressionante de substâncias químicas que são tóxicas para os insetos, impedindo que sejam devoradas. Quando ingeridas por seres humanos, essas mesmas plantas e suas armas químicas podem agir de várias maneiras no corpo: podem ser nutritivas, venenosas ou até mesmo alucinógenas, e em alguns casos, terapêuticas ”.</a:t>
            </a:r>
          </a:p>
          <a:p>
            <a:pPr marL="0" indent="0" algn="just">
              <a:lnSpc>
                <a:spcPct val="90000"/>
              </a:lnSpc>
              <a:buNone/>
            </a:pPr>
            <a:endParaRPr lang="pt-BR" sz="2800" dirty="0"/>
          </a:p>
          <a:p>
            <a:pPr marL="0" indent="0" algn="just">
              <a:lnSpc>
                <a:spcPct val="90000"/>
              </a:lnSpc>
              <a:buNone/>
            </a:pPr>
            <a:r>
              <a:rPr lang="pt-BR" sz="2800" b="1" dirty="0"/>
              <a:t>Histórias de um aprendiz de xamã: um </a:t>
            </a:r>
            <a:r>
              <a:rPr lang="pt-BR" sz="2800" b="1" dirty="0" err="1"/>
              <a:t>etnobotânico</a:t>
            </a:r>
            <a:r>
              <a:rPr lang="pt-BR" sz="2800" b="1" dirty="0"/>
              <a:t> em busca de novos remédios - Mark J. </a:t>
            </a:r>
            <a:r>
              <a:rPr lang="pt-BR" sz="2800" b="1" dirty="0" err="1"/>
              <a:t>Plotkin</a:t>
            </a:r>
            <a:endParaRPr lang="pt-BR" sz="2800" b="1" dirty="0"/>
          </a:p>
        </p:txBody>
      </p:sp>
      <p:pic>
        <p:nvPicPr>
          <p:cNvPr id="8" name="Immagine 7">
            <a:extLst>
              <a:ext uri="{FF2B5EF4-FFF2-40B4-BE49-F238E27FC236}">
                <a16:creationId xmlns:a16="http://schemas.microsoft.com/office/drawing/2014/main" id="{0BADF2F2-54B8-42CA-B9A2-3FB45931350B}"/>
              </a:ext>
            </a:extLst>
          </p:cNvPr>
          <p:cNvPicPr>
            <a:picLocks noChangeAspect="1"/>
          </p:cNvPicPr>
          <p:nvPr/>
        </p:nvPicPr>
        <p:blipFill rotWithShape="1">
          <a:blip r:embed="rId2">
            <a:extLst>
              <a:ext uri="{28A0092B-C50C-407E-A947-70E740481C1C}">
                <a14:useLocalDpi xmlns:a14="http://schemas.microsoft.com/office/drawing/2010/main" val="0"/>
              </a:ext>
            </a:extLst>
          </a:blip>
          <a:srcRect l="20200" r="13835" b="-2"/>
          <a:stretch/>
        </p:blipFill>
        <p:spPr>
          <a:xfrm>
            <a:off x="6091916" y="645106"/>
            <a:ext cx="5451627" cy="5247747"/>
          </a:xfrm>
          <a:prstGeom prst="rect">
            <a:avLst/>
          </a:prstGeom>
        </p:spPr>
      </p:pic>
      <p:sp>
        <p:nvSpPr>
          <p:cNvPr id="26" name="Freeform 12">
            <a:extLst>
              <a:ext uri="{FF2B5EF4-FFF2-40B4-BE49-F238E27FC236}">
                <a16:creationId xmlns:a16="http://schemas.microsoft.com/office/drawing/2014/main" id="{C8DE1BEC-DAE3-43F4-8D9F-384C3D694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a:extLst>
              <a:ext uri="{FF2B5EF4-FFF2-40B4-BE49-F238E27FC236}">
                <a16:creationId xmlns:a16="http://schemas.microsoft.com/office/drawing/2014/main" id="{133EC6AB-9226-4E04-9228-0FF709798CC4}"/>
              </a:ext>
            </a:extLst>
          </p:cNvPr>
          <p:cNvSpPr txBox="1"/>
          <p:nvPr/>
        </p:nvSpPr>
        <p:spPr>
          <a:xfrm>
            <a:off x="6091916" y="4576717"/>
            <a:ext cx="5451627" cy="1323439"/>
          </a:xfrm>
          <a:prstGeom prst="rect">
            <a:avLst/>
          </a:prstGeom>
          <a:noFill/>
        </p:spPr>
        <p:txBody>
          <a:bodyPr wrap="square" rtlCol="0">
            <a:spAutoFit/>
          </a:bodyPr>
          <a:lstStyle/>
          <a:p>
            <a:pPr algn="ctr"/>
            <a:r>
              <a:rPr lang="pt-BR" sz="2000" b="1" dirty="0">
                <a:solidFill>
                  <a:schemeClr val="bg1"/>
                </a:solidFill>
              </a:rPr>
              <a:t>As plantas não podem se esconder nem podem correr. O veneno vegetal é a maneira natural de permitir que a elas continuem seu processo de vida.</a:t>
            </a:r>
          </a:p>
        </p:txBody>
      </p:sp>
    </p:spTree>
    <p:extLst>
      <p:ext uri="{BB962C8B-B14F-4D97-AF65-F5344CB8AC3E}">
        <p14:creationId xmlns:p14="http://schemas.microsoft.com/office/powerpoint/2010/main" val="1814272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1" name="Group 3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5" name="Rectangle 4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9" name="Rectangle 4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gnaposto contenuto 2">
            <a:extLst>
              <a:ext uri="{FF2B5EF4-FFF2-40B4-BE49-F238E27FC236}">
                <a16:creationId xmlns:a16="http://schemas.microsoft.com/office/drawing/2014/main" id="{0D122DF0-4436-4DAC-8E99-B3BFEC42C6AD}"/>
              </a:ext>
            </a:extLst>
          </p:cNvPr>
          <p:cNvSpPr>
            <a:spLocks noGrp="1"/>
          </p:cNvSpPr>
          <p:nvPr>
            <p:ph sz="half" idx="1"/>
          </p:nvPr>
        </p:nvSpPr>
        <p:spPr>
          <a:xfrm>
            <a:off x="27223" y="779993"/>
            <a:ext cx="4543764" cy="4500696"/>
          </a:xfrm>
        </p:spPr>
        <p:txBody>
          <a:bodyPr vert="horz" lIns="91440" tIns="45720" rIns="91440" bIns="45720" rtlCol="0">
            <a:normAutofit fontScale="92500" lnSpcReduction="10000"/>
          </a:bodyPr>
          <a:lstStyle/>
          <a:p>
            <a:pPr marL="285750" indent="-285750">
              <a:lnSpc>
                <a:spcPct val="90000"/>
              </a:lnSpc>
            </a:pPr>
            <a:r>
              <a:rPr lang="pt-BR" dirty="0"/>
              <a:t>Muitas das poderosas reações do corpo humano são uma resposta direta aos </a:t>
            </a:r>
            <a:r>
              <a:rPr lang="pt-BR" sz="2200" b="1" dirty="0"/>
              <a:t>alcaloides</a:t>
            </a:r>
            <a:r>
              <a:rPr lang="pt-BR" dirty="0"/>
              <a:t> de plantas, uma classe de compostos químicos mais comuns em plantas tropicais.</a:t>
            </a:r>
          </a:p>
          <a:p>
            <a:pPr marL="285750" indent="-285750">
              <a:lnSpc>
                <a:spcPct val="90000"/>
              </a:lnSpc>
            </a:pPr>
            <a:r>
              <a:rPr lang="pt-BR" b="1" dirty="0"/>
              <a:t>4000</a:t>
            </a:r>
            <a:r>
              <a:rPr lang="pt-BR" dirty="0"/>
              <a:t> espécies pertencentes a 350 famílias produzem alcaloides.</a:t>
            </a:r>
          </a:p>
          <a:p>
            <a:pPr marL="285750" indent="-285750">
              <a:lnSpc>
                <a:spcPct val="90000"/>
              </a:lnSpc>
            </a:pPr>
            <a:r>
              <a:rPr lang="pt-BR" dirty="0"/>
              <a:t>Essas moléculas tiveram um grande impacto em todas as culturas, se não em todas as pessoas do planeta.</a:t>
            </a:r>
          </a:p>
          <a:p>
            <a:pPr marL="285750" indent="-285750">
              <a:lnSpc>
                <a:spcPct val="90000"/>
              </a:lnSpc>
            </a:pPr>
            <a:r>
              <a:rPr lang="pt-BR" dirty="0"/>
              <a:t>Os alcaloides são caracterizados por uma estrutura molecular que deve incluir um átomo de </a:t>
            </a:r>
            <a:r>
              <a:rPr lang="pt-BR" b="1" dirty="0"/>
              <a:t>nitrogênio</a:t>
            </a:r>
            <a:r>
              <a:rPr lang="pt-BR" dirty="0"/>
              <a:t> e pelo menos </a:t>
            </a:r>
            <a:r>
              <a:rPr lang="pt-BR" b="1" dirty="0"/>
              <a:t>dois átomos de carbono</a:t>
            </a:r>
          </a:p>
          <a:p>
            <a:pPr marL="285750" indent="-285750">
              <a:lnSpc>
                <a:spcPct val="90000"/>
              </a:lnSpc>
            </a:pPr>
            <a:r>
              <a:rPr lang="pt-BR" dirty="0"/>
              <a:t>O </a:t>
            </a:r>
            <a:r>
              <a:rPr lang="pt-BR" b="1" dirty="0"/>
              <a:t>sabor amargo </a:t>
            </a:r>
            <a:r>
              <a:rPr lang="pt-BR" dirty="0"/>
              <a:t>era frequentemente uma pista para pessoas do mundo todo de que uma planta tinha propriedades terapêuticas.</a:t>
            </a:r>
          </a:p>
        </p:txBody>
      </p:sp>
      <p:pic>
        <p:nvPicPr>
          <p:cNvPr id="12" name="Segnaposto contenuto 11">
            <a:extLst>
              <a:ext uri="{FF2B5EF4-FFF2-40B4-BE49-F238E27FC236}">
                <a16:creationId xmlns:a16="http://schemas.microsoft.com/office/drawing/2014/main" id="{D50B532C-C138-49EB-A1F3-C26693D4EB9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8958"/>
          <a:stretch/>
        </p:blipFill>
        <p:spPr>
          <a:xfrm>
            <a:off x="4603191" y="4748"/>
            <a:ext cx="7462687" cy="6848504"/>
          </a:xfrm>
          <a:prstGeom prst="rect">
            <a:avLst/>
          </a:prstGeom>
        </p:spPr>
      </p:pic>
      <p:pic>
        <p:nvPicPr>
          <p:cNvPr id="14" name="Immagine 13">
            <a:extLst>
              <a:ext uri="{FF2B5EF4-FFF2-40B4-BE49-F238E27FC236}">
                <a16:creationId xmlns:a16="http://schemas.microsoft.com/office/drawing/2014/main" id="{B7475120-4166-4300-A82D-37D83C445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 y="5221983"/>
            <a:ext cx="2148722" cy="1645920"/>
          </a:xfrm>
          <a:prstGeom prst="rect">
            <a:avLst/>
          </a:prstGeom>
        </p:spPr>
      </p:pic>
      <p:pic>
        <p:nvPicPr>
          <p:cNvPr id="48" name="Immagine 47">
            <a:extLst>
              <a:ext uri="{FF2B5EF4-FFF2-40B4-BE49-F238E27FC236}">
                <a16:creationId xmlns:a16="http://schemas.microsoft.com/office/drawing/2014/main" id="{5A00AD9C-45D0-4EB3-AAFA-444F08022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660" y="5216140"/>
            <a:ext cx="3356915" cy="1645920"/>
          </a:xfrm>
          <a:prstGeom prst="rect">
            <a:avLst/>
          </a:prstGeom>
        </p:spPr>
      </p:pic>
      <p:pic>
        <p:nvPicPr>
          <p:cNvPr id="51" name="Immagine 50">
            <a:extLst>
              <a:ext uri="{FF2B5EF4-FFF2-40B4-BE49-F238E27FC236}">
                <a16:creationId xmlns:a16="http://schemas.microsoft.com/office/drawing/2014/main" id="{53E24943-6591-48B1-821B-3DDA0DD5C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6758" y="1628106"/>
            <a:ext cx="2423160" cy="1775723"/>
          </a:xfrm>
          <a:prstGeom prst="rect">
            <a:avLst/>
          </a:prstGeom>
        </p:spPr>
      </p:pic>
      <p:pic>
        <p:nvPicPr>
          <p:cNvPr id="53" name="Immagine 52">
            <a:extLst>
              <a:ext uri="{FF2B5EF4-FFF2-40B4-BE49-F238E27FC236}">
                <a16:creationId xmlns:a16="http://schemas.microsoft.com/office/drawing/2014/main" id="{137537DA-A850-45D7-86B2-92B1059072FE}"/>
              </a:ext>
            </a:extLst>
          </p:cNvPr>
          <p:cNvPicPr>
            <a:picLocks noChangeAspect="1"/>
          </p:cNvPicPr>
          <p:nvPr/>
        </p:nvPicPr>
        <p:blipFill rotWithShape="1">
          <a:blip r:embed="rId6">
            <a:extLst>
              <a:ext uri="{28A0092B-C50C-407E-A947-70E740481C1C}">
                <a14:useLocalDpi xmlns:a14="http://schemas.microsoft.com/office/drawing/2010/main" val="0"/>
              </a:ext>
            </a:extLst>
          </a:blip>
          <a:srcRect l="3629" r="4625"/>
          <a:stretch/>
        </p:blipFill>
        <p:spPr>
          <a:xfrm>
            <a:off x="9779299" y="3334840"/>
            <a:ext cx="2423160" cy="1980850"/>
          </a:xfrm>
          <a:prstGeom prst="rect">
            <a:avLst/>
          </a:prstGeom>
        </p:spPr>
      </p:pic>
      <p:pic>
        <p:nvPicPr>
          <p:cNvPr id="57" name="Immagine 56">
            <a:extLst>
              <a:ext uri="{FF2B5EF4-FFF2-40B4-BE49-F238E27FC236}">
                <a16:creationId xmlns:a16="http://schemas.microsoft.com/office/drawing/2014/main" id="{C46AE464-D454-4979-9FD7-4199D23F34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229" y="1998"/>
            <a:ext cx="2421585" cy="1645920"/>
          </a:xfrm>
          <a:prstGeom prst="rect">
            <a:avLst/>
          </a:prstGeom>
        </p:spPr>
      </p:pic>
      <p:pic>
        <p:nvPicPr>
          <p:cNvPr id="44" name="Immagine 43">
            <a:extLst>
              <a:ext uri="{FF2B5EF4-FFF2-40B4-BE49-F238E27FC236}">
                <a16:creationId xmlns:a16="http://schemas.microsoft.com/office/drawing/2014/main" id="{614C8AB7-1880-4948-BA97-939413CBD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4107" y="5205604"/>
            <a:ext cx="2654710" cy="1645920"/>
          </a:xfrm>
          <a:prstGeom prst="rect">
            <a:avLst/>
          </a:prstGeom>
        </p:spPr>
      </p:pic>
      <p:pic>
        <p:nvPicPr>
          <p:cNvPr id="16" name="Immagine 15">
            <a:extLst>
              <a:ext uri="{FF2B5EF4-FFF2-40B4-BE49-F238E27FC236}">
                <a16:creationId xmlns:a16="http://schemas.microsoft.com/office/drawing/2014/main" id="{FC97ACAF-5791-4035-A456-9B98D5E8CA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2251" y="5214249"/>
            <a:ext cx="1848915" cy="1645920"/>
          </a:xfrm>
          <a:prstGeom prst="rect">
            <a:avLst/>
          </a:prstGeom>
        </p:spPr>
      </p:pic>
      <p:sp>
        <p:nvSpPr>
          <p:cNvPr id="2" name="Titolo 1">
            <a:extLst>
              <a:ext uri="{FF2B5EF4-FFF2-40B4-BE49-F238E27FC236}">
                <a16:creationId xmlns:a16="http://schemas.microsoft.com/office/drawing/2014/main" id="{D657D060-3490-4F44-95F2-4C4BD66FA2E0}"/>
              </a:ext>
            </a:extLst>
          </p:cNvPr>
          <p:cNvSpPr>
            <a:spLocks noGrp="1"/>
          </p:cNvSpPr>
          <p:nvPr>
            <p:ph type="title"/>
          </p:nvPr>
        </p:nvSpPr>
        <p:spPr>
          <a:xfrm>
            <a:off x="2338839" y="241865"/>
            <a:ext cx="7297525" cy="631708"/>
          </a:xfrm>
        </p:spPr>
        <p:txBody>
          <a:bodyPr vert="horz" lIns="91440" tIns="45720" rIns="91440" bIns="45720" rtlCol="0" anchor="t">
            <a:noAutofit/>
          </a:bodyPr>
          <a:lstStyle/>
          <a:p>
            <a:pPr algn="ctr">
              <a:lnSpc>
                <a:spcPct val="90000"/>
              </a:lnSpc>
            </a:pPr>
            <a:r>
              <a:rPr lang="pt-BR" sz="3200" b="1" dirty="0"/>
              <a:t>Se é amargo, é bom para você...</a:t>
            </a:r>
          </a:p>
        </p:txBody>
      </p:sp>
      <p:pic>
        <p:nvPicPr>
          <p:cNvPr id="59" name="Immagine 58">
            <a:extLst>
              <a:ext uri="{FF2B5EF4-FFF2-40B4-BE49-F238E27FC236}">
                <a16:creationId xmlns:a16="http://schemas.microsoft.com/office/drawing/2014/main" id="{CE3D9650-A765-49C1-B1E2-3BA30DA532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962" y="5218882"/>
            <a:ext cx="1097280" cy="1645920"/>
          </a:xfrm>
          <a:prstGeom prst="rect">
            <a:avLst/>
          </a:prstGeom>
        </p:spPr>
      </p:pic>
      <p:pic>
        <p:nvPicPr>
          <p:cNvPr id="55" name="Immagine 54">
            <a:extLst>
              <a:ext uri="{FF2B5EF4-FFF2-40B4-BE49-F238E27FC236}">
                <a16:creationId xmlns:a16="http://schemas.microsoft.com/office/drawing/2014/main" id="{69D2B6E4-8199-4076-B9AF-F68B5FEA7C28}"/>
              </a:ext>
            </a:extLst>
          </p:cNvPr>
          <p:cNvPicPr>
            <a:picLocks noChangeAspect="1"/>
          </p:cNvPicPr>
          <p:nvPr/>
        </p:nvPicPr>
        <p:blipFill rotWithShape="1">
          <a:blip r:embed="rId11">
            <a:extLst>
              <a:ext uri="{28A0092B-C50C-407E-A947-70E740481C1C}">
                <a14:useLocalDpi xmlns:a14="http://schemas.microsoft.com/office/drawing/2010/main" val="0"/>
              </a:ext>
            </a:extLst>
          </a:blip>
          <a:srcRect r="7572"/>
          <a:stretch/>
        </p:blipFill>
        <p:spPr>
          <a:xfrm>
            <a:off x="6535344" y="5214613"/>
            <a:ext cx="1153582" cy="1645920"/>
          </a:xfrm>
          <a:prstGeom prst="rect">
            <a:avLst/>
          </a:prstGeom>
        </p:spPr>
      </p:pic>
    </p:spTree>
    <p:extLst>
      <p:ext uri="{BB962C8B-B14F-4D97-AF65-F5344CB8AC3E}">
        <p14:creationId xmlns:p14="http://schemas.microsoft.com/office/powerpoint/2010/main" val="39721084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5D041B9-FF2F-486D-94F4-F003A1DEBC67}"/>
              </a:ext>
            </a:extLst>
          </p:cNvPr>
          <p:cNvSpPr txBox="1"/>
          <p:nvPr/>
        </p:nvSpPr>
        <p:spPr>
          <a:xfrm>
            <a:off x="2197510" y="648929"/>
            <a:ext cx="9261987" cy="369332"/>
          </a:xfrm>
          <a:prstGeom prst="rect">
            <a:avLst/>
          </a:prstGeom>
          <a:noFill/>
        </p:spPr>
        <p:txBody>
          <a:bodyPr wrap="square" rtlCol="0">
            <a:spAutoFit/>
          </a:bodyPr>
          <a:lstStyle/>
          <a:p>
            <a:endParaRPr lang="it-IT" dirty="0"/>
          </a:p>
        </p:txBody>
      </p:sp>
      <p:sp>
        <p:nvSpPr>
          <p:cNvPr id="4" name="Titolo 3">
            <a:extLst>
              <a:ext uri="{FF2B5EF4-FFF2-40B4-BE49-F238E27FC236}">
                <a16:creationId xmlns:a16="http://schemas.microsoft.com/office/drawing/2014/main" id="{89751246-C62E-43EB-B0E2-16D4BD4F2A88}"/>
              </a:ext>
            </a:extLst>
          </p:cNvPr>
          <p:cNvSpPr>
            <a:spLocks noGrp="1"/>
          </p:cNvSpPr>
          <p:nvPr>
            <p:ph type="title"/>
          </p:nvPr>
        </p:nvSpPr>
        <p:spPr>
          <a:xfrm>
            <a:off x="2447232" y="139211"/>
            <a:ext cx="3364989" cy="974886"/>
          </a:xfrm>
        </p:spPr>
        <p:txBody>
          <a:bodyPr>
            <a:normAutofit/>
          </a:bodyPr>
          <a:lstStyle/>
          <a:p>
            <a:pPr algn="ctr"/>
            <a:r>
              <a:rPr lang="it-IT" sz="4000" b="1" dirty="0"/>
              <a:t>TAXOL</a:t>
            </a:r>
            <a:endParaRPr lang="en-GB" sz="4000" b="1" dirty="0"/>
          </a:p>
        </p:txBody>
      </p:sp>
      <p:sp>
        <p:nvSpPr>
          <p:cNvPr id="6" name="Segnaposto testo 5">
            <a:extLst>
              <a:ext uri="{FF2B5EF4-FFF2-40B4-BE49-F238E27FC236}">
                <a16:creationId xmlns:a16="http://schemas.microsoft.com/office/drawing/2014/main" id="{83B3832F-5083-41DA-A6E3-C228CABC0570}"/>
              </a:ext>
            </a:extLst>
          </p:cNvPr>
          <p:cNvSpPr>
            <a:spLocks noGrp="1"/>
          </p:cNvSpPr>
          <p:nvPr>
            <p:ph sz="half" idx="1"/>
          </p:nvPr>
        </p:nvSpPr>
        <p:spPr>
          <a:xfrm>
            <a:off x="2197510" y="1018262"/>
            <a:ext cx="4705566" cy="2618318"/>
          </a:xfrm>
        </p:spPr>
        <p:txBody>
          <a:bodyPr>
            <a:normAutofit fontScale="85000" lnSpcReduction="20000"/>
          </a:bodyPr>
          <a:lstStyle/>
          <a:p>
            <a:r>
              <a:rPr lang="pt-BR" dirty="0"/>
              <a:t>O </a:t>
            </a:r>
            <a:r>
              <a:rPr lang="pt-BR" dirty="0" err="1"/>
              <a:t>taxol</a:t>
            </a:r>
            <a:r>
              <a:rPr lang="pt-BR" dirty="0"/>
              <a:t> é um medicamento de quimioterapia usado para tratar vários tipos de câncer.</a:t>
            </a:r>
          </a:p>
          <a:p>
            <a:r>
              <a:rPr lang="pt-BR" dirty="0"/>
              <a:t>Ele vem da casca e das agulhas do </a:t>
            </a:r>
            <a:r>
              <a:rPr lang="pt-BR" i="1" dirty="0" err="1"/>
              <a:t>Taxus</a:t>
            </a:r>
            <a:r>
              <a:rPr lang="pt-BR" i="1" dirty="0"/>
              <a:t> </a:t>
            </a:r>
            <a:r>
              <a:rPr lang="pt-BR" i="1" dirty="0" err="1"/>
              <a:t>brevifolia</a:t>
            </a:r>
            <a:r>
              <a:rPr lang="pt-BR" i="1" dirty="0"/>
              <a:t> </a:t>
            </a:r>
            <a:r>
              <a:rPr lang="pt-BR" dirty="0"/>
              <a:t>do noroeste americano, que deve ser abatido.</a:t>
            </a:r>
          </a:p>
          <a:p>
            <a:r>
              <a:rPr lang="pt-BR" dirty="0"/>
              <a:t>O </a:t>
            </a:r>
            <a:r>
              <a:rPr lang="pt-BR" dirty="0" err="1"/>
              <a:t>taxol</a:t>
            </a:r>
            <a:r>
              <a:rPr lang="pt-BR" dirty="0"/>
              <a:t> interfere seletivamente na divisão das células </a:t>
            </a:r>
            <a:r>
              <a:rPr lang="pt-BR" b="1" dirty="0"/>
              <a:t>cancerígenas</a:t>
            </a:r>
          </a:p>
          <a:p>
            <a:r>
              <a:rPr lang="pt-BR" dirty="0"/>
              <a:t>atacando os micro túbulos que retorcem e separam os cromossomos durante a divisão celular.</a:t>
            </a:r>
          </a:p>
        </p:txBody>
      </p:sp>
      <p:pic>
        <p:nvPicPr>
          <p:cNvPr id="9" name="Segnaposto contenuto 8">
            <a:extLst>
              <a:ext uri="{FF2B5EF4-FFF2-40B4-BE49-F238E27FC236}">
                <a16:creationId xmlns:a16="http://schemas.microsoft.com/office/drawing/2014/main" id="{610A6D7C-32B2-4902-B011-B1D72184E1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16711" y="2891136"/>
            <a:ext cx="4855747" cy="3187208"/>
          </a:xfrm>
        </p:spPr>
      </p:pic>
      <p:pic>
        <p:nvPicPr>
          <p:cNvPr id="11" name="Immagine 10">
            <a:extLst>
              <a:ext uri="{FF2B5EF4-FFF2-40B4-BE49-F238E27FC236}">
                <a16:creationId xmlns:a16="http://schemas.microsoft.com/office/drawing/2014/main" id="{9D3FA646-A18B-4799-AF5F-BDE53E08A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522" y="833595"/>
            <a:ext cx="2886075" cy="1771650"/>
          </a:xfrm>
          <a:prstGeom prst="rect">
            <a:avLst/>
          </a:prstGeom>
        </p:spPr>
      </p:pic>
      <p:sp>
        <p:nvSpPr>
          <p:cNvPr id="7" name="Segnaposto testo 5">
            <a:extLst>
              <a:ext uri="{FF2B5EF4-FFF2-40B4-BE49-F238E27FC236}">
                <a16:creationId xmlns:a16="http://schemas.microsoft.com/office/drawing/2014/main" id="{1D72DB07-5AD4-43E5-980D-90089D163A07}"/>
              </a:ext>
            </a:extLst>
          </p:cNvPr>
          <p:cNvSpPr txBox="1">
            <a:spLocks/>
          </p:cNvSpPr>
          <p:nvPr/>
        </p:nvSpPr>
        <p:spPr>
          <a:xfrm>
            <a:off x="2447232" y="3741682"/>
            <a:ext cx="3895036" cy="5150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pt-BR" b="1" dirty="0">
                <a:solidFill>
                  <a:schemeClr val="accent6">
                    <a:lumMod val="50000"/>
                  </a:schemeClr>
                </a:solidFill>
              </a:rPr>
              <a:t>Nativos americanos</a:t>
            </a:r>
          </a:p>
        </p:txBody>
      </p:sp>
      <p:sp>
        <p:nvSpPr>
          <p:cNvPr id="8" name="Segnaposto contenuto 6">
            <a:extLst>
              <a:ext uri="{FF2B5EF4-FFF2-40B4-BE49-F238E27FC236}">
                <a16:creationId xmlns:a16="http://schemas.microsoft.com/office/drawing/2014/main" id="{5EDCB2AF-E017-402F-8574-89C0DECFC5A9}"/>
              </a:ext>
            </a:extLst>
          </p:cNvPr>
          <p:cNvSpPr txBox="1">
            <a:spLocks/>
          </p:cNvSpPr>
          <p:nvPr/>
        </p:nvSpPr>
        <p:spPr>
          <a:xfrm>
            <a:off x="2447232" y="4123792"/>
            <a:ext cx="3895036" cy="2594997"/>
          </a:xfrm>
          <a:prstGeom prst="rect">
            <a:avLst/>
          </a:prstGeom>
          <a:ln w="31750" cap="rnd">
            <a:solidFill>
              <a:schemeClr val="accent6"/>
            </a:solidFill>
            <a:bevel/>
          </a:ln>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pt-BR" sz="2000" dirty="0"/>
              <a:t>A tribo </a:t>
            </a:r>
            <a:r>
              <a:rPr lang="pt-BR" sz="2000" b="1" dirty="0" err="1"/>
              <a:t>Potawatomi</a:t>
            </a:r>
            <a:r>
              <a:rPr lang="pt-BR" sz="2000" dirty="0"/>
              <a:t> tratou doenças venéreas, esmagando as folhas e aplicando-as diretamente nas feridas.</a:t>
            </a:r>
          </a:p>
          <a:p>
            <a:r>
              <a:rPr lang="pt-BR" sz="2000" dirty="0"/>
              <a:t>As tribos </a:t>
            </a:r>
            <a:r>
              <a:rPr lang="pt-BR" sz="2000" b="1" dirty="0" err="1"/>
              <a:t>Chippewa</a:t>
            </a:r>
            <a:r>
              <a:rPr lang="pt-BR" sz="2000" dirty="0"/>
              <a:t>, </a:t>
            </a:r>
            <a:r>
              <a:rPr lang="pt-BR" sz="2000" b="1" dirty="0"/>
              <a:t>Iroquesa</a:t>
            </a:r>
            <a:r>
              <a:rPr lang="pt-BR" sz="2000" dirty="0"/>
              <a:t> e </a:t>
            </a:r>
            <a:r>
              <a:rPr lang="pt-BR" sz="2000" b="1" dirty="0" err="1"/>
              <a:t>Menominee</a:t>
            </a:r>
            <a:r>
              <a:rPr lang="pt-BR" sz="2000" dirty="0"/>
              <a:t> amenizavam a dor causada pela artrite e pelos reumatismos, fervendo os ramos e as folhas do </a:t>
            </a:r>
            <a:r>
              <a:rPr lang="pt-BR" i="1" dirty="0" err="1"/>
              <a:t>Taxus</a:t>
            </a:r>
            <a:r>
              <a:rPr lang="pt-BR" i="1" dirty="0"/>
              <a:t> </a:t>
            </a:r>
            <a:r>
              <a:rPr lang="pt-BR" i="1" dirty="0" err="1"/>
              <a:t>brevifolia</a:t>
            </a:r>
            <a:r>
              <a:rPr lang="pt-BR" i="1" dirty="0"/>
              <a:t> </a:t>
            </a:r>
            <a:r>
              <a:rPr lang="pt-BR" sz="2000" dirty="0"/>
              <a:t>e depois banhando-se no vapor.</a:t>
            </a:r>
          </a:p>
        </p:txBody>
      </p:sp>
    </p:spTree>
    <p:extLst>
      <p:ext uri="{BB962C8B-B14F-4D97-AF65-F5344CB8AC3E}">
        <p14:creationId xmlns:p14="http://schemas.microsoft.com/office/powerpoint/2010/main" val="1826469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FFAD25-1F07-4C90-9D7A-875180833185}"/>
              </a:ext>
            </a:extLst>
          </p:cNvPr>
          <p:cNvSpPr>
            <a:spLocks noGrp="1"/>
          </p:cNvSpPr>
          <p:nvPr>
            <p:ph type="title"/>
          </p:nvPr>
        </p:nvSpPr>
        <p:spPr>
          <a:xfrm>
            <a:off x="2589212" y="159254"/>
            <a:ext cx="8911687" cy="1568484"/>
          </a:xfrm>
        </p:spPr>
        <p:txBody>
          <a:bodyPr>
            <a:normAutofit fontScale="90000"/>
          </a:bodyPr>
          <a:lstStyle/>
          <a:p>
            <a:r>
              <a:rPr lang="pt-BR" dirty="0"/>
              <a:t>15% das 300.000 plantas conhecidas têm uma atividade terapêutica documentada, mas existem muitas outras…</a:t>
            </a:r>
          </a:p>
        </p:txBody>
      </p:sp>
      <p:sp>
        <p:nvSpPr>
          <p:cNvPr id="3" name="Segnaposto contenuto 2">
            <a:extLst>
              <a:ext uri="{FF2B5EF4-FFF2-40B4-BE49-F238E27FC236}">
                <a16:creationId xmlns:a16="http://schemas.microsoft.com/office/drawing/2014/main" id="{252DB622-FE44-4329-BA21-E692A7092D8C}"/>
              </a:ext>
            </a:extLst>
          </p:cNvPr>
          <p:cNvSpPr>
            <a:spLocks noGrp="1"/>
          </p:cNvSpPr>
          <p:nvPr>
            <p:ph sz="half" idx="2"/>
          </p:nvPr>
        </p:nvSpPr>
        <p:spPr>
          <a:xfrm>
            <a:off x="2589212" y="2285213"/>
            <a:ext cx="4342893" cy="3925406"/>
          </a:xfrm>
        </p:spPr>
        <p:txBody>
          <a:bodyPr>
            <a:noAutofit/>
          </a:bodyPr>
          <a:lstStyle/>
          <a:p>
            <a:r>
              <a:rPr lang="pt-BR" dirty="0"/>
              <a:t>A poluição e o saque ambiental com desmatamento contribuíram para a destruição de 60.000 espécies no último século.</a:t>
            </a:r>
          </a:p>
          <a:p>
            <a:r>
              <a:rPr lang="pt-BR" dirty="0"/>
              <a:t>A necessidade de uma certificação adequada, os longos padrões de registros construídos para o mercado atual "globalizado", os modelos "moleculares" das nações ocidentais, retardam a disseminação de produtos fitoterápicos, especialmente nos países em desenvolvimento.</a:t>
            </a:r>
          </a:p>
        </p:txBody>
      </p:sp>
      <p:sp>
        <p:nvSpPr>
          <p:cNvPr id="6" name="Segnaposto testo 5">
            <a:extLst>
              <a:ext uri="{FF2B5EF4-FFF2-40B4-BE49-F238E27FC236}">
                <a16:creationId xmlns:a16="http://schemas.microsoft.com/office/drawing/2014/main" id="{1C953C7E-1B24-4627-B49E-CAAE34A16CDD}"/>
              </a:ext>
            </a:extLst>
          </p:cNvPr>
          <p:cNvSpPr>
            <a:spLocks noGrp="1"/>
          </p:cNvSpPr>
          <p:nvPr>
            <p:ph type="body" sz="quarter" idx="3"/>
          </p:nvPr>
        </p:nvSpPr>
        <p:spPr>
          <a:xfrm>
            <a:off x="7510779" y="1585023"/>
            <a:ext cx="3999001" cy="576262"/>
          </a:xfrm>
        </p:spPr>
        <p:txBody>
          <a:bodyPr/>
          <a:lstStyle/>
          <a:p>
            <a:pPr algn="ctr"/>
            <a:r>
              <a:rPr lang="pt-BR" b="1" dirty="0"/>
              <a:t> Da ideia à prateleira…</a:t>
            </a:r>
          </a:p>
        </p:txBody>
      </p:sp>
      <p:sp>
        <p:nvSpPr>
          <p:cNvPr id="4" name="Segnaposto contenuto 3">
            <a:extLst>
              <a:ext uri="{FF2B5EF4-FFF2-40B4-BE49-F238E27FC236}">
                <a16:creationId xmlns:a16="http://schemas.microsoft.com/office/drawing/2014/main" id="{4857EBFC-8F93-4B99-80CD-9639EDE5B4D7}"/>
              </a:ext>
            </a:extLst>
          </p:cNvPr>
          <p:cNvSpPr>
            <a:spLocks noGrp="1"/>
          </p:cNvSpPr>
          <p:nvPr>
            <p:ph sz="quarter" idx="4"/>
          </p:nvPr>
        </p:nvSpPr>
        <p:spPr>
          <a:xfrm>
            <a:off x="7171105" y="2125730"/>
            <a:ext cx="4556809" cy="4732270"/>
          </a:xfrm>
        </p:spPr>
        <p:txBody>
          <a:bodyPr>
            <a:noAutofit/>
          </a:bodyPr>
          <a:lstStyle/>
          <a:p>
            <a:r>
              <a:rPr lang="pt-BR" sz="1600" dirty="0"/>
              <a:t>Pelo menos 20 anos</a:t>
            </a:r>
          </a:p>
          <a:p>
            <a:r>
              <a:rPr lang="pt-BR" sz="1600" dirty="0"/>
              <a:t>Um teste clínico </a:t>
            </a:r>
            <a:r>
              <a:rPr lang="mr-IN" sz="1600" dirty="0"/>
              <a:t>–</a:t>
            </a:r>
            <a:r>
              <a:rPr lang="pt-BR" sz="1600" dirty="0"/>
              <a:t> deve ser testado em 30.000 pacientes.</a:t>
            </a:r>
          </a:p>
          <a:p>
            <a:r>
              <a:rPr lang="pt-BR" sz="1600" dirty="0"/>
              <a:t>Muito dinheiro investido para isolar apenas 1 molécula ativa</a:t>
            </a:r>
          </a:p>
          <a:p>
            <a:r>
              <a:rPr lang="pt-BR" sz="1600" dirty="0"/>
              <a:t>Os procedimentos de registro exigem milhares de páginas de documentação, testes farmacológicos, toxicológicos e clínicos - de US$800.000 a US$10.000.000.000 - ao longo de 25 anos.</a:t>
            </a:r>
          </a:p>
          <a:p>
            <a:r>
              <a:rPr lang="pt-BR" sz="1600" dirty="0"/>
              <a:t>Os custos são superiores aos rendimentos de um laboratório médio, onde o investimento para pesquisa deve exceder 10% do volume de negócios.</a:t>
            </a:r>
          </a:p>
        </p:txBody>
      </p:sp>
    </p:spTree>
    <p:extLst>
      <p:ext uri="{BB962C8B-B14F-4D97-AF65-F5344CB8AC3E}">
        <p14:creationId xmlns:p14="http://schemas.microsoft.com/office/powerpoint/2010/main" val="166172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7E9D56-40D6-43CB-875D-73104F217851}"/>
              </a:ext>
            </a:extLst>
          </p:cNvPr>
          <p:cNvSpPr>
            <a:spLocks noGrp="1"/>
          </p:cNvSpPr>
          <p:nvPr>
            <p:ph type="title"/>
          </p:nvPr>
        </p:nvSpPr>
        <p:spPr>
          <a:xfrm>
            <a:off x="6456923" y="471054"/>
            <a:ext cx="4022275" cy="793500"/>
          </a:xfrm>
        </p:spPr>
        <p:txBody>
          <a:bodyPr>
            <a:normAutofit/>
          </a:bodyPr>
          <a:lstStyle/>
          <a:p>
            <a:pPr algn="ctr"/>
            <a:r>
              <a:rPr lang="en-GB" sz="4000" b="1" dirty="0"/>
              <a:t>PAU-PEREIRA</a:t>
            </a:r>
          </a:p>
        </p:txBody>
      </p:sp>
      <p:sp>
        <p:nvSpPr>
          <p:cNvPr id="6" name="Segnaposto testo 5">
            <a:extLst>
              <a:ext uri="{FF2B5EF4-FFF2-40B4-BE49-F238E27FC236}">
                <a16:creationId xmlns:a16="http://schemas.microsoft.com/office/drawing/2014/main" id="{BFF20CCF-F758-45CB-A067-EA10B6633116}"/>
              </a:ext>
            </a:extLst>
          </p:cNvPr>
          <p:cNvSpPr>
            <a:spLocks noGrp="1"/>
          </p:cNvSpPr>
          <p:nvPr>
            <p:ph type="body" idx="1"/>
          </p:nvPr>
        </p:nvSpPr>
        <p:spPr>
          <a:xfrm>
            <a:off x="4193623" y="1628900"/>
            <a:ext cx="4022274" cy="720369"/>
          </a:xfrm>
        </p:spPr>
        <p:txBody>
          <a:bodyPr/>
          <a:lstStyle/>
          <a:p>
            <a:pPr algn="ctr"/>
            <a:r>
              <a:rPr lang="pt-BR" b="1" dirty="0">
                <a:solidFill>
                  <a:schemeClr val="accent6">
                    <a:lumMod val="50000"/>
                  </a:schemeClr>
                </a:solidFill>
              </a:rPr>
              <a:t>Remédio tradicional brasileiro</a:t>
            </a:r>
          </a:p>
        </p:txBody>
      </p:sp>
      <p:sp>
        <p:nvSpPr>
          <p:cNvPr id="7" name="Segnaposto contenuto 6">
            <a:extLst>
              <a:ext uri="{FF2B5EF4-FFF2-40B4-BE49-F238E27FC236}">
                <a16:creationId xmlns:a16="http://schemas.microsoft.com/office/drawing/2014/main" id="{5E73C17B-A628-488A-855C-BB7C3C211909}"/>
              </a:ext>
            </a:extLst>
          </p:cNvPr>
          <p:cNvSpPr>
            <a:spLocks noGrp="1"/>
          </p:cNvSpPr>
          <p:nvPr>
            <p:ph sz="half" idx="2"/>
          </p:nvPr>
        </p:nvSpPr>
        <p:spPr>
          <a:xfrm>
            <a:off x="4312905" y="2587778"/>
            <a:ext cx="3895036" cy="2734450"/>
          </a:xfrm>
          <a:ln w="31750" cap="rnd">
            <a:solidFill>
              <a:schemeClr val="accent6"/>
            </a:solidFill>
            <a:bevel/>
          </a:ln>
        </p:spPr>
        <p:txBody>
          <a:bodyPr>
            <a:normAutofit/>
          </a:bodyPr>
          <a:lstStyle/>
          <a:p>
            <a:r>
              <a:rPr lang="pt-BR" sz="2000" dirty="0"/>
              <a:t>Febre</a:t>
            </a:r>
          </a:p>
          <a:p>
            <a:r>
              <a:rPr lang="pt-BR" sz="2000" dirty="0"/>
              <a:t>Indigestão e inapetência</a:t>
            </a:r>
          </a:p>
          <a:p>
            <a:r>
              <a:rPr lang="pt-BR" sz="2000" dirty="0"/>
              <a:t>Malária </a:t>
            </a:r>
            <a:r>
              <a:rPr lang="mr-IN" sz="2000" dirty="0"/>
              <a:t>–</a:t>
            </a:r>
            <a:r>
              <a:rPr lang="pt-BR" sz="2000" dirty="0"/>
              <a:t> prevenção e tratamento</a:t>
            </a:r>
          </a:p>
          <a:p>
            <a:r>
              <a:rPr lang="pt-BR" sz="2000" dirty="0"/>
              <a:t>Para fortalecer o sistema imunitário</a:t>
            </a:r>
          </a:p>
          <a:p>
            <a:r>
              <a:rPr lang="pt-BR" sz="2000" dirty="0"/>
              <a:t>Problema de fígado</a:t>
            </a:r>
          </a:p>
          <a:p>
            <a:endParaRPr lang="pt-BR" sz="2000" dirty="0"/>
          </a:p>
        </p:txBody>
      </p:sp>
      <p:sp>
        <p:nvSpPr>
          <p:cNvPr id="8" name="Segnaposto testo 7">
            <a:extLst>
              <a:ext uri="{FF2B5EF4-FFF2-40B4-BE49-F238E27FC236}">
                <a16:creationId xmlns:a16="http://schemas.microsoft.com/office/drawing/2014/main" id="{E1707E93-255B-43B3-A4E3-75598E8FA40A}"/>
              </a:ext>
            </a:extLst>
          </p:cNvPr>
          <p:cNvSpPr>
            <a:spLocks noGrp="1"/>
          </p:cNvSpPr>
          <p:nvPr>
            <p:ph type="body" sz="quarter" idx="3"/>
          </p:nvPr>
        </p:nvSpPr>
        <p:spPr>
          <a:xfrm>
            <a:off x="8207941" y="1480035"/>
            <a:ext cx="3604762" cy="576262"/>
          </a:xfrm>
        </p:spPr>
        <p:txBody>
          <a:bodyPr/>
          <a:lstStyle/>
          <a:p>
            <a:pPr algn="ctr"/>
            <a:r>
              <a:rPr lang="pt-BR" b="1" dirty="0">
                <a:solidFill>
                  <a:srgbClr val="C00000"/>
                </a:solidFill>
              </a:rPr>
              <a:t>Testes clínicos</a:t>
            </a:r>
          </a:p>
        </p:txBody>
      </p:sp>
      <p:sp>
        <p:nvSpPr>
          <p:cNvPr id="9" name="Segnaposto contenuto 8">
            <a:extLst>
              <a:ext uri="{FF2B5EF4-FFF2-40B4-BE49-F238E27FC236}">
                <a16:creationId xmlns:a16="http://schemas.microsoft.com/office/drawing/2014/main" id="{86C53C25-3B05-4333-967A-F274B9FD5C98}"/>
              </a:ext>
            </a:extLst>
          </p:cNvPr>
          <p:cNvSpPr>
            <a:spLocks noGrp="1"/>
          </p:cNvSpPr>
          <p:nvPr>
            <p:ph sz="quarter" idx="4"/>
          </p:nvPr>
        </p:nvSpPr>
        <p:spPr>
          <a:xfrm>
            <a:off x="8327223" y="2587778"/>
            <a:ext cx="3738652" cy="2734450"/>
          </a:xfrm>
          <a:ln w="31750">
            <a:solidFill>
              <a:srgbClr val="C00000"/>
            </a:solidFill>
          </a:ln>
        </p:spPr>
        <p:txBody>
          <a:bodyPr>
            <a:normAutofit/>
          </a:bodyPr>
          <a:lstStyle/>
          <a:p>
            <a:r>
              <a:rPr lang="pt-BR" sz="2000" dirty="0"/>
              <a:t>Tratamento da malária</a:t>
            </a:r>
          </a:p>
          <a:p>
            <a:r>
              <a:rPr lang="pt-BR" sz="2000" dirty="0"/>
              <a:t>Propriedades analgésicas</a:t>
            </a:r>
          </a:p>
          <a:p>
            <a:r>
              <a:rPr lang="pt-BR" sz="2000" dirty="0"/>
              <a:t>Tratamento do déficit de memória (doença de Alzheimer)</a:t>
            </a:r>
          </a:p>
          <a:p>
            <a:r>
              <a:rPr lang="pt-BR" sz="2000" dirty="0"/>
              <a:t>Atividade anticancerígena</a:t>
            </a:r>
          </a:p>
        </p:txBody>
      </p:sp>
      <p:pic>
        <p:nvPicPr>
          <p:cNvPr id="10" name="Picture 2">
            <a:extLst>
              <a:ext uri="{FF2B5EF4-FFF2-40B4-BE49-F238E27FC236}">
                <a16:creationId xmlns:a16="http://schemas.microsoft.com/office/drawing/2014/main" id="{3CCCFA34-12E5-4ACF-83C0-E2535DA36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08" t="14711" r="446" b="13527"/>
          <a:stretch/>
        </p:blipFill>
        <p:spPr bwMode="auto">
          <a:xfrm>
            <a:off x="161322" y="1264554"/>
            <a:ext cx="3822739" cy="55934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298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F1A5D19D-57CD-4588-AD35-8A6F68A41F8C}"/>
              </a:ext>
            </a:extLst>
          </p:cNvPr>
          <p:cNvSpPr>
            <a:spLocks noGrp="1"/>
          </p:cNvSpPr>
          <p:nvPr>
            <p:ph type="title"/>
          </p:nvPr>
        </p:nvSpPr>
        <p:spPr>
          <a:xfrm>
            <a:off x="2589212" y="78828"/>
            <a:ext cx="8911687" cy="815807"/>
          </a:xfrm>
        </p:spPr>
        <p:txBody>
          <a:bodyPr/>
          <a:lstStyle/>
          <a:p>
            <a:r>
              <a:rPr lang="pt-BR" dirty="0"/>
              <a:t>Medicamentos </a:t>
            </a:r>
            <a:r>
              <a:rPr lang="pt-BR" dirty="0" err="1"/>
              <a:t>opiáceos</a:t>
            </a:r>
            <a:r>
              <a:rPr lang="pt-BR" dirty="0"/>
              <a:t> nos E.U.A.</a:t>
            </a:r>
          </a:p>
        </p:txBody>
      </p:sp>
      <p:sp>
        <p:nvSpPr>
          <p:cNvPr id="6" name="Segnaposto contenuto 5">
            <a:extLst>
              <a:ext uri="{FF2B5EF4-FFF2-40B4-BE49-F238E27FC236}">
                <a16:creationId xmlns:a16="http://schemas.microsoft.com/office/drawing/2014/main" id="{BC3A7070-45DE-4E46-9FB7-E1004395FE0C}"/>
              </a:ext>
            </a:extLst>
          </p:cNvPr>
          <p:cNvSpPr>
            <a:spLocks noGrp="1"/>
          </p:cNvSpPr>
          <p:nvPr>
            <p:ph idx="1"/>
          </p:nvPr>
        </p:nvSpPr>
        <p:spPr>
          <a:xfrm>
            <a:off x="2589212" y="759372"/>
            <a:ext cx="9308498" cy="5851635"/>
          </a:xfrm>
        </p:spPr>
        <p:txBody>
          <a:bodyPr>
            <a:noAutofit/>
          </a:bodyPr>
          <a:lstStyle/>
          <a:p>
            <a:r>
              <a:rPr lang="pt-BR" dirty="0"/>
              <a:t>A expectativa de vida nos Estados Unidos diminuiu por dois anos consecutivos desde os anos 60. </a:t>
            </a:r>
            <a:r>
              <a:rPr lang="pt-BR" b="1" dirty="0"/>
              <a:t>Centro de Prevenção e Controle de Doenças (CDC)</a:t>
            </a:r>
            <a:endParaRPr lang="pt-BR" dirty="0"/>
          </a:p>
          <a:p>
            <a:r>
              <a:rPr lang="pt-BR" dirty="0"/>
              <a:t>A expectativa de vida diminuiu mais nos Estados Unidos em relação aos países europeus principalmente pela crise causada pela distribuição de </a:t>
            </a:r>
            <a:r>
              <a:rPr lang="pt-BR" b="1" dirty="0" err="1"/>
              <a:t>opiáceos</a:t>
            </a:r>
            <a:r>
              <a:rPr lang="pt-BR" b="1" dirty="0"/>
              <a:t> </a:t>
            </a:r>
            <a:r>
              <a:rPr lang="pt-BR" dirty="0"/>
              <a:t>e drogas relacionados nos últimos anos.</a:t>
            </a:r>
          </a:p>
          <a:p>
            <a:r>
              <a:rPr lang="pt-BR" dirty="0"/>
              <a:t>O aumento de mortes devido à overdose é um problema de saúde pública. </a:t>
            </a:r>
          </a:p>
          <a:p>
            <a:r>
              <a:rPr lang="pt-BR" dirty="0"/>
              <a:t>Nos Estados Unidos, o abuso de </a:t>
            </a:r>
            <a:r>
              <a:rPr lang="pt-BR" dirty="0" err="1"/>
              <a:t>opiáceos</a:t>
            </a:r>
            <a:r>
              <a:rPr lang="pt-BR" dirty="0"/>
              <a:t> se tornou um problema principalmente durantes os anos da </a:t>
            </a:r>
            <a:r>
              <a:rPr lang="pt-BR" b="1" dirty="0"/>
              <a:t>crise econômica</a:t>
            </a:r>
            <a:r>
              <a:rPr lang="pt-BR" dirty="0"/>
              <a:t> nas áreas mais pobres do país, onde muitas pessoas não tinham recursos para se tratar e se tornaram </a:t>
            </a:r>
            <a:r>
              <a:rPr lang="pt-BR" b="1" dirty="0"/>
              <a:t>dependentes </a:t>
            </a:r>
            <a:r>
              <a:rPr lang="pt-BR" dirty="0"/>
              <a:t>de </a:t>
            </a:r>
            <a:r>
              <a:rPr lang="pt-BR" b="1" dirty="0"/>
              <a:t>analgésicos </a:t>
            </a:r>
            <a:r>
              <a:rPr lang="pt-BR" dirty="0"/>
              <a:t>com alta concentração de </a:t>
            </a:r>
            <a:r>
              <a:rPr lang="pt-BR" dirty="0" err="1"/>
              <a:t>opiáceos</a:t>
            </a:r>
            <a:r>
              <a:rPr lang="pt-BR" dirty="0"/>
              <a:t>.</a:t>
            </a:r>
          </a:p>
          <a:p>
            <a:r>
              <a:rPr lang="pt-BR" dirty="0"/>
              <a:t>Muitos desses medicamentos se tornaram ilegais e as pessoas os obtinham ilegalmente ou os substituía por </a:t>
            </a:r>
            <a:r>
              <a:rPr lang="pt-BR" b="1" dirty="0"/>
              <a:t>heroína</a:t>
            </a:r>
            <a:r>
              <a:rPr lang="pt-BR" dirty="0"/>
              <a:t>, uma droga relativamente barata e de alguma forma relacionada aos </a:t>
            </a:r>
            <a:r>
              <a:rPr lang="pt-BR" dirty="0" err="1"/>
              <a:t>opiáceos</a:t>
            </a:r>
            <a:r>
              <a:rPr lang="pt-BR" dirty="0"/>
              <a:t>.</a:t>
            </a:r>
          </a:p>
          <a:p>
            <a:r>
              <a:rPr lang="pt-BR" dirty="0"/>
              <a:t>Nos Estados Unidos, as mortes por overdose de heroína aumentaram </a:t>
            </a:r>
            <a:r>
              <a:rPr lang="pt-BR" b="1" dirty="0"/>
              <a:t>533% </a:t>
            </a:r>
            <a:r>
              <a:rPr lang="pt-BR" dirty="0"/>
              <a:t>de 2002 a 2016, de 2.089 para 13.219.</a:t>
            </a:r>
          </a:p>
          <a:p>
            <a:r>
              <a:rPr lang="pt-BR" dirty="0"/>
              <a:t>Em 2015, a média de casos de overdose de </a:t>
            </a:r>
            <a:r>
              <a:rPr lang="pt-BR" dirty="0" err="1"/>
              <a:t>opiáceos</a:t>
            </a:r>
            <a:r>
              <a:rPr lang="pt-BR" dirty="0"/>
              <a:t> era de 91 por dia.</a:t>
            </a:r>
          </a:p>
        </p:txBody>
      </p:sp>
    </p:spTree>
    <p:extLst>
      <p:ext uri="{BB962C8B-B14F-4D97-AF65-F5344CB8AC3E}">
        <p14:creationId xmlns:p14="http://schemas.microsoft.com/office/powerpoint/2010/main" val="1365953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7E9D56-40D6-43CB-875D-73104F217851}"/>
              </a:ext>
            </a:extLst>
          </p:cNvPr>
          <p:cNvSpPr>
            <a:spLocks noGrp="1"/>
          </p:cNvSpPr>
          <p:nvPr>
            <p:ph type="title"/>
          </p:nvPr>
        </p:nvSpPr>
        <p:spPr>
          <a:xfrm>
            <a:off x="2854090" y="390500"/>
            <a:ext cx="5173575" cy="1280890"/>
          </a:xfrm>
        </p:spPr>
        <p:txBody>
          <a:bodyPr>
            <a:normAutofit/>
          </a:bodyPr>
          <a:lstStyle/>
          <a:p>
            <a:pPr algn="ctr"/>
            <a:r>
              <a:rPr lang="en-GB" sz="4000" b="1" dirty="0"/>
              <a:t>CARACTERÍSTICAS</a:t>
            </a:r>
          </a:p>
        </p:txBody>
      </p:sp>
      <p:sp>
        <p:nvSpPr>
          <p:cNvPr id="17" name="Segnaposto contenuto 16">
            <a:extLst>
              <a:ext uri="{FF2B5EF4-FFF2-40B4-BE49-F238E27FC236}">
                <a16:creationId xmlns:a16="http://schemas.microsoft.com/office/drawing/2014/main" id="{AA565051-FBE4-42BD-9569-C3A2A07D0893}"/>
              </a:ext>
            </a:extLst>
          </p:cNvPr>
          <p:cNvSpPr>
            <a:spLocks noGrp="1"/>
          </p:cNvSpPr>
          <p:nvPr>
            <p:ph idx="1"/>
          </p:nvPr>
        </p:nvSpPr>
        <p:spPr>
          <a:xfrm>
            <a:off x="1566040" y="2564524"/>
            <a:ext cx="8456613" cy="4102392"/>
          </a:xfrm>
        </p:spPr>
        <p:txBody>
          <a:bodyPr>
            <a:normAutofit fontScale="92500" lnSpcReduction="20000"/>
          </a:bodyPr>
          <a:lstStyle/>
          <a:p>
            <a:r>
              <a:rPr lang="pt-BR" sz="2400" dirty="0"/>
              <a:t>O </a:t>
            </a:r>
            <a:r>
              <a:rPr lang="pt-BR" sz="2400" dirty="0" err="1"/>
              <a:t>Geissospermum</a:t>
            </a:r>
            <a:r>
              <a:rPr lang="pt-BR" sz="2400" dirty="0"/>
              <a:t> </a:t>
            </a:r>
            <a:r>
              <a:rPr lang="pt-BR" sz="2400" dirty="0" err="1"/>
              <a:t>Vellosii</a:t>
            </a:r>
            <a:r>
              <a:rPr lang="pt-BR" sz="2400" dirty="0"/>
              <a:t> (</a:t>
            </a:r>
            <a:r>
              <a:rPr lang="pt-BR" sz="2400" dirty="0" err="1"/>
              <a:t>Pao</a:t>
            </a:r>
            <a:r>
              <a:rPr lang="pt-BR" sz="2400" dirty="0"/>
              <a:t> Pereira) faz parte da família </a:t>
            </a:r>
            <a:r>
              <a:rPr lang="pt-BR" sz="2400" b="1" dirty="0" err="1"/>
              <a:t>Apocynaceae</a:t>
            </a:r>
            <a:r>
              <a:rPr lang="pt-BR" sz="2400" dirty="0"/>
              <a:t> e do gênero </a:t>
            </a:r>
            <a:r>
              <a:rPr lang="pt-BR" sz="2400" b="1" dirty="0" err="1"/>
              <a:t>Geissospermum</a:t>
            </a:r>
            <a:r>
              <a:rPr lang="pt-BR" sz="2400" dirty="0"/>
              <a:t>.</a:t>
            </a:r>
          </a:p>
          <a:p>
            <a:r>
              <a:rPr lang="pt-BR" sz="2400" dirty="0"/>
              <a:t>É uma árvore presente na floresta amazônica, especialmente nos territórios do</a:t>
            </a:r>
          </a:p>
          <a:p>
            <a:pPr marL="0" indent="0">
              <a:buNone/>
            </a:pPr>
            <a:r>
              <a:rPr lang="pt-BR" sz="2400" b="1" dirty="0"/>
              <a:t>Brasil, Bolívia, Suriname, Guiana e Guiana Francesa.</a:t>
            </a:r>
          </a:p>
          <a:p>
            <a:r>
              <a:rPr lang="pt-BR" sz="2400" dirty="0"/>
              <a:t>Pau-pereira cresce espontaneamente dando brotos diretamente da semente sem qualquer tratamento particular.</a:t>
            </a:r>
          </a:p>
          <a:p>
            <a:r>
              <a:rPr lang="pt-BR" sz="2400" dirty="0"/>
              <a:t>A casca desta planta escama e regenera continuamente, por isso não há necessidade de cortar a árvore para remover a casca. O extrato hidro alcoólico rico em alcaloides é obtido da </a:t>
            </a:r>
            <a:r>
              <a:rPr lang="pt-BR" sz="2400" b="1" dirty="0"/>
              <a:t>casca</a:t>
            </a:r>
            <a:r>
              <a:rPr lang="pt-BR" sz="2400" dirty="0"/>
              <a:t>.</a:t>
            </a:r>
          </a:p>
        </p:txBody>
      </p:sp>
      <p:sp>
        <p:nvSpPr>
          <p:cNvPr id="5" name="Segnaposto contenuto 2">
            <a:extLst>
              <a:ext uri="{FF2B5EF4-FFF2-40B4-BE49-F238E27FC236}">
                <a16:creationId xmlns:a16="http://schemas.microsoft.com/office/drawing/2014/main" id="{D52AB11D-071E-41E8-923E-C30D071C74E4}"/>
              </a:ext>
            </a:extLst>
          </p:cNvPr>
          <p:cNvSpPr txBox="1">
            <a:spLocks/>
          </p:cNvSpPr>
          <p:nvPr/>
        </p:nvSpPr>
        <p:spPr>
          <a:xfrm>
            <a:off x="1107255" y="1127923"/>
            <a:ext cx="8667244" cy="12808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pt-BR" sz="1600" dirty="0"/>
              <a:t>Pau-pereira ou </a:t>
            </a:r>
            <a:r>
              <a:rPr lang="pt-BR" sz="1600" dirty="0" err="1"/>
              <a:t>pao</a:t>
            </a:r>
            <a:r>
              <a:rPr lang="pt-BR" sz="1600" dirty="0"/>
              <a:t> pereira </a:t>
            </a:r>
          </a:p>
          <a:p>
            <a:pPr marL="0" indent="0" algn="ctr">
              <a:buNone/>
            </a:pPr>
            <a:r>
              <a:rPr lang="pt-BR" sz="1600" dirty="0"/>
              <a:t>(G. </a:t>
            </a:r>
            <a:r>
              <a:rPr lang="pt-BR" sz="1600" dirty="0" err="1"/>
              <a:t>laeve</a:t>
            </a:r>
            <a:r>
              <a:rPr lang="pt-BR" sz="1600" dirty="0"/>
              <a:t> (</a:t>
            </a:r>
            <a:r>
              <a:rPr lang="pt-BR" sz="1600" dirty="0" err="1"/>
              <a:t>Vell</a:t>
            </a:r>
            <a:r>
              <a:rPr lang="pt-BR" sz="1600" dirty="0"/>
              <a:t>.) </a:t>
            </a:r>
            <a:r>
              <a:rPr lang="pt-BR" sz="1600" dirty="0" err="1"/>
              <a:t>Miers</a:t>
            </a:r>
            <a:r>
              <a:rPr lang="pt-BR" sz="1600" dirty="0"/>
              <a:t>; G. </a:t>
            </a:r>
            <a:r>
              <a:rPr lang="pt-BR" sz="1600" dirty="0" err="1"/>
              <a:t>vellosii</a:t>
            </a:r>
            <a:r>
              <a:rPr lang="pt-BR" sz="1600" dirty="0"/>
              <a:t> Fr. </a:t>
            </a:r>
            <a:r>
              <a:rPr lang="pt-BR" sz="1600" dirty="0" err="1"/>
              <a:t>All</a:t>
            </a:r>
            <a:r>
              <a:rPr lang="pt-BR" sz="1600" dirty="0"/>
              <a:t>. É um sinônimo)</a:t>
            </a:r>
          </a:p>
          <a:p>
            <a:pPr marL="0" indent="0" algn="ctr">
              <a:buNone/>
            </a:pPr>
            <a:r>
              <a:rPr lang="pt-BR" sz="1400" dirty="0"/>
              <a:t>é o mais conhecido de aproximadamente seis espécies </a:t>
            </a:r>
            <a:r>
              <a:rPr lang="pt-BR" sz="1400" b="1" dirty="0" err="1"/>
              <a:t>Geissospermum</a:t>
            </a:r>
            <a:r>
              <a:rPr lang="pt-BR" sz="1400" dirty="0"/>
              <a:t>.</a:t>
            </a:r>
          </a:p>
        </p:txBody>
      </p:sp>
      <p:pic>
        <p:nvPicPr>
          <p:cNvPr id="18" name="Picture 3">
            <a:extLst>
              <a:ext uri="{FF2B5EF4-FFF2-40B4-BE49-F238E27FC236}">
                <a16:creationId xmlns:a16="http://schemas.microsoft.com/office/drawing/2014/main" id="{7ADFDA50-3435-4DD9-9EFF-45838E4199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50"/>
          <a:stretch/>
        </p:blipFill>
        <p:spPr bwMode="auto">
          <a:xfrm>
            <a:off x="9774499" y="261002"/>
            <a:ext cx="2431501"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953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ella 1">
            <a:extLst>
              <a:ext uri="{FF2B5EF4-FFF2-40B4-BE49-F238E27FC236}">
                <a16:creationId xmlns:a16="http://schemas.microsoft.com/office/drawing/2014/main" id="{B1EE6B03-6297-4447-976B-41C7D5D96BE7}"/>
              </a:ext>
            </a:extLst>
          </p:cNvPr>
          <p:cNvGraphicFramePr>
            <a:graphicFrameLocks noGrp="1"/>
          </p:cNvGraphicFramePr>
          <p:nvPr>
            <p:extLst>
              <p:ext uri="{D42A27DB-BD31-4B8C-83A1-F6EECF244321}">
                <p14:modId xmlns:p14="http://schemas.microsoft.com/office/powerpoint/2010/main" val="3781283843"/>
              </p:ext>
            </p:extLst>
          </p:nvPr>
        </p:nvGraphicFramePr>
        <p:xfrm>
          <a:off x="477012" y="480060"/>
          <a:ext cx="11237975" cy="5897880"/>
        </p:xfrm>
        <a:graphic>
          <a:graphicData uri="http://schemas.openxmlformats.org/drawingml/2006/table">
            <a:tbl>
              <a:tblPr firstRow="1" bandRow="1">
                <a:tableStyleId>{8EC20E35-A176-4012-BC5E-935CFFF8708E}</a:tableStyleId>
              </a:tblPr>
              <a:tblGrid>
                <a:gridCol w="2140628">
                  <a:extLst>
                    <a:ext uri="{9D8B030D-6E8A-4147-A177-3AD203B41FA5}">
                      <a16:colId xmlns:a16="http://schemas.microsoft.com/office/drawing/2014/main" val="483701717"/>
                    </a:ext>
                  </a:extLst>
                </a:gridCol>
                <a:gridCol w="2051465">
                  <a:extLst>
                    <a:ext uri="{9D8B030D-6E8A-4147-A177-3AD203B41FA5}">
                      <a16:colId xmlns:a16="http://schemas.microsoft.com/office/drawing/2014/main" val="3821493644"/>
                    </a:ext>
                  </a:extLst>
                </a:gridCol>
                <a:gridCol w="3493107">
                  <a:extLst>
                    <a:ext uri="{9D8B030D-6E8A-4147-A177-3AD203B41FA5}">
                      <a16:colId xmlns:a16="http://schemas.microsoft.com/office/drawing/2014/main" val="683056352"/>
                    </a:ext>
                  </a:extLst>
                </a:gridCol>
                <a:gridCol w="3552775">
                  <a:extLst>
                    <a:ext uri="{9D8B030D-6E8A-4147-A177-3AD203B41FA5}">
                      <a16:colId xmlns:a16="http://schemas.microsoft.com/office/drawing/2014/main" val="19165205"/>
                    </a:ext>
                  </a:extLst>
                </a:gridCol>
              </a:tblGrid>
              <a:tr h="351857">
                <a:tc>
                  <a:txBody>
                    <a:bodyPr/>
                    <a:lstStyle/>
                    <a:p>
                      <a:r>
                        <a:rPr lang="pt-BR" sz="1600" noProof="0"/>
                        <a:t>Nome</a:t>
                      </a:r>
                      <a:r>
                        <a:rPr lang="pt-BR" sz="1600" baseline="0" noProof="0"/>
                        <a:t> aceito</a:t>
                      </a:r>
                      <a:endParaRPr lang="pt-BR" sz="1600" noProof="0"/>
                    </a:p>
                  </a:txBody>
                  <a:tcPr marL="59765" marR="59765" marT="29882" marB="29882"/>
                </a:tc>
                <a:tc>
                  <a:txBody>
                    <a:bodyPr/>
                    <a:lstStyle/>
                    <a:p>
                      <a:r>
                        <a:rPr lang="pt-BR" sz="1600" noProof="0"/>
                        <a:t>Sinônimo</a:t>
                      </a:r>
                    </a:p>
                  </a:txBody>
                  <a:tcPr marL="59765" marR="59765" marT="29882" marB="29882"/>
                </a:tc>
                <a:tc>
                  <a:txBody>
                    <a:bodyPr/>
                    <a:lstStyle/>
                    <a:p>
                      <a:r>
                        <a:rPr lang="pt-BR" sz="1600" noProof="0"/>
                        <a:t>Distribuição</a:t>
                      </a:r>
                    </a:p>
                  </a:txBody>
                  <a:tcPr marL="59765" marR="59765" marT="29882" marB="29882"/>
                </a:tc>
                <a:tc>
                  <a:txBody>
                    <a:bodyPr/>
                    <a:lstStyle/>
                    <a:p>
                      <a:r>
                        <a:rPr lang="pt-BR" sz="1600" noProof="0"/>
                        <a:t>Nome comum</a:t>
                      </a:r>
                    </a:p>
                  </a:txBody>
                  <a:tcPr marL="59765" marR="59765" marT="29882" marB="29882"/>
                </a:tc>
                <a:extLst>
                  <a:ext uri="{0D108BD9-81ED-4DB2-BD59-A6C34878D82A}">
                    <a16:rowId xmlns:a16="http://schemas.microsoft.com/office/drawing/2014/main" val="3496069056"/>
                  </a:ext>
                </a:extLst>
              </a:tr>
              <a:tr h="1647379">
                <a:tc>
                  <a:txBody>
                    <a:bodyPr/>
                    <a:lstStyle/>
                    <a:p>
                      <a:r>
                        <a:rPr lang="pt-BR" sz="1400" noProof="0"/>
                        <a:t>G.Argenteum Woodson</a:t>
                      </a:r>
                      <a:endParaRPr lang="pt-BR" sz="1400" i="1" noProof="0"/>
                    </a:p>
                  </a:txBody>
                  <a:tcPr marL="59765" marR="59765" marT="29882" marB="29882"/>
                </a:tc>
                <a:tc>
                  <a:txBody>
                    <a:bodyPr/>
                    <a:lstStyle/>
                    <a:p>
                      <a:endParaRPr lang="pt-BR" sz="2400" noProof="0"/>
                    </a:p>
                  </a:txBody>
                  <a:tcPr marL="59765" marR="59765" marT="29882" marB="29882"/>
                </a:tc>
                <a:tc>
                  <a:txBody>
                    <a:bodyPr/>
                    <a:lstStyle/>
                    <a:p>
                      <a:r>
                        <a:rPr lang="pt-BR" sz="1400" noProof="0" dirty="0"/>
                        <a:t>América do</a:t>
                      </a:r>
                      <a:r>
                        <a:rPr lang="pt-BR" sz="1400" baseline="0" noProof="0" dirty="0"/>
                        <a:t> Sul</a:t>
                      </a:r>
                      <a:r>
                        <a:rPr lang="pt-BR" sz="1400" noProof="0" dirty="0"/>
                        <a:t>:</a:t>
                      </a:r>
                      <a:br>
                        <a:rPr lang="pt-BR" sz="1400" noProof="0" dirty="0"/>
                      </a:br>
                      <a:r>
                        <a:rPr lang="pt-BR" sz="1400" noProof="0" dirty="0"/>
                        <a:t>Norte</a:t>
                      </a:r>
                      <a:r>
                        <a:rPr lang="pt-BR" sz="1400" baseline="0" noProof="0" dirty="0"/>
                        <a:t> do </a:t>
                      </a:r>
                      <a:r>
                        <a:rPr lang="pt-BR" sz="1400" noProof="0" dirty="0"/>
                        <a:t>Brasil (AM,AP,RO) a Venezuela, Guianas</a:t>
                      </a:r>
                    </a:p>
                  </a:txBody>
                  <a:tcPr marL="59765" marR="59765" marT="29882" marB="29882"/>
                </a:tc>
                <a:tc>
                  <a:txBody>
                    <a:bodyPr/>
                    <a:lstStyle/>
                    <a:p>
                      <a:r>
                        <a:rPr lang="pt-BR" sz="1400" noProof="0"/>
                        <a:t>Maria congo (creolo) Pelowi (wayapi)</a:t>
                      </a:r>
                      <a:br>
                        <a:rPr lang="pt-BR" sz="1400" noProof="0"/>
                      </a:br>
                      <a:r>
                        <a:rPr lang="pt-BR" sz="1400" noProof="0"/>
                        <a:t>Kongo ama (Palikur)</a:t>
                      </a:r>
                      <a:br>
                        <a:rPr lang="pt-BR" sz="1400" noProof="0"/>
                      </a:br>
                      <a:r>
                        <a:rPr lang="pt-BR" sz="1400" noProof="0"/>
                        <a:t>Bita udu(Aluku)</a:t>
                      </a:r>
                      <a:br>
                        <a:rPr lang="pt-BR" sz="1400" noProof="0"/>
                      </a:br>
                      <a:r>
                        <a:rPr lang="pt-BR" sz="1400" noProof="0"/>
                        <a:t>Wataki (Wayana)</a:t>
                      </a:r>
                      <a:br>
                        <a:rPr lang="pt-BR" sz="1400" noProof="0"/>
                      </a:br>
                      <a:r>
                        <a:rPr lang="pt-BR" sz="1400" noProof="0"/>
                        <a:t>Acariquara-branca, Acarirana, Quinarana, </a:t>
                      </a:r>
                    </a:p>
                    <a:p>
                      <a:r>
                        <a:rPr lang="pt-BR" sz="1400" noProof="0"/>
                        <a:t>Pau-pereira (Portugais)</a:t>
                      </a:r>
                    </a:p>
                  </a:txBody>
                  <a:tcPr marL="59765" marR="59765" marT="29882" marB="29882"/>
                </a:tc>
                <a:extLst>
                  <a:ext uri="{0D108BD9-81ED-4DB2-BD59-A6C34878D82A}">
                    <a16:rowId xmlns:a16="http://schemas.microsoft.com/office/drawing/2014/main" val="1138681356"/>
                  </a:ext>
                </a:extLst>
              </a:tr>
              <a:tr h="435414">
                <a:tc>
                  <a:txBody>
                    <a:bodyPr/>
                    <a:lstStyle/>
                    <a:p>
                      <a:r>
                        <a:rPr lang="pt-BR" sz="1400" noProof="0"/>
                        <a:t>G. Fuscum Markgr.</a:t>
                      </a:r>
                      <a:endParaRPr lang="pt-BR" sz="1400" i="1" noProof="0"/>
                    </a:p>
                  </a:txBody>
                  <a:tcPr marL="59765" marR="59765" marT="29882" marB="29882"/>
                </a:tc>
                <a:tc>
                  <a:txBody>
                    <a:bodyPr/>
                    <a:lstStyle/>
                    <a:p>
                      <a:endParaRPr lang="pt-BR" sz="2400" noProof="0"/>
                    </a:p>
                  </a:txBody>
                  <a:tcPr marL="59765" marR="59765" marT="29882" marB="29882"/>
                </a:tc>
                <a:tc>
                  <a:txBody>
                    <a:bodyPr/>
                    <a:lstStyle/>
                    <a:p>
                      <a:r>
                        <a:rPr lang="pt-BR" sz="1400" noProof="0" dirty="0"/>
                        <a:t>Sul da Venezuela ao Norte Brasil</a:t>
                      </a:r>
                    </a:p>
                  </a:txBody>
                  <a:tcPr marL="59765" marR="59765" marT="29882" marB="29882"/>
                </a:tc>
                <a:tc>
                  <a:txBody>
                    <a:bodyPr/>
                    <a:lstStyle/>
                    <a:p>
                      <a:endParaRPr lang="pt-BR" sz="2400" noProof="0"/>
                    </a:p>
                  </a:txBody>
                  <a:tcPr marL="59765" marR="59765" marT="29882" marB="29882"/>
                </a:tc>
                <a:extLst>
                  <a:ext uri="{0D108BD9-81ED-4DB2-BD59-A6C34878D82A}">
                    <a16:rowId xmlns:a16="http://schemas.microsoft.com/office/drawing/2014/main" val="187232909"/>
                  </a:ext>
                </a:extLst>
              </a:tr>
              <a:tr h="1838895">
                <a:tc>
                  <a:txBody>
                    <a:bodyPr/>
                    <a:lstStyle/>
                    <a:p>
                      <a:r>
                        <a:rPr lang="pt-BR" sz="1400" noProof="0"/>
                        <a:t>G.Laeve (Vell.) Miers </a:t>
                      </a:r>
                      <a:endParaRPr lang="pt-BR" sz="1400" i="1" noProof="0"/>
                    </a:p>
                  </a:txBody>
                  <a:tcPr marL="59765" marR="59765" marT="29882" marB="29882"/>
                </a:tc>
                <a:tc>
                  <a:txBody>
                    <a:bodyPr/>
                    <a:lstStyle/>
                    <a:p>
                      <a:r>
                        <a:rPr lang="pt-BR" sz="1400" noProof="0"/>
                        <a:t>G. Martianum Miers</a:t>
                      </a:r>
                      <a:br>
                        <a:rPr lang="pt-BR" sz="1400" noProof="0"/>
                      </a:br>
                      <a:r>
                        <a:rPr lang="pt-BR" sz="1400" noProof="0"/>
                        <a:t>G. Vellosii Fr.All.</a:t>
                      </a:r>
                      <a:br>
                        <a:rPr lang="pt-BR" sz="1400" noProof="0"/>
                      </a:br>
                      <a:r>
                        <a:rPr lang="pt-BR" sz="1400" noProof="0"/>
                        <a:t>Tabernaemontana laevis Vell.</a:t>
                      </a:r>
                      <a:endParaRPr lang="pt-BR" sz="1400" i="1" noProof="0"/>
                    </a:p>
                  </a:txBody>
                  <a:tcPr marL="59765" marR="59765" marT="29882" marB="29882"/>
                </a:tc>
                <a:tc>
                  <a:txBody>
                    <a:bodyPr/>
                    <a:lstStyle/>
                    <a:p>
                      <a:r>
                        <a:rPr lang="pt-BR" sz="1400" noProof="0" dirty="0"/>
                        <a:t>América do</a:t>
                      </a:r>
                      <a:r>
                        <a:rPr lang="pt-BR" sz="1400" baseline="0" noProof="0" dirty="0"/>
                        <a:t> Sul</a:t>
                      </a:r>
                      <a:r>
                        <a:rPr lang="pt-BR" sz="1400" noProof="0" dirty="0"/>
                        <a:t>:</a:t>
                      </a:r>
                      <a:br>
                        <a:rPr lang="pt-BR" sz="1400" noProof="0" dirty="0"/>
                      </a:br>
                      <a:r>
                        <a:rPr lang="pt-BR" sz="1400" noProof="0" dirty="0"/>
                        <a:t>Guianas ao </a:t>
                      </a:r>
                      <a:r>
                        <a:rPr lang="pt-BR" sz="1400" noProof="0" dirty="0" err="1"/>
                        <a:t>Brazil</a:t>
                      </a:r>
                      <a:r>
                        <a:rPr lang="pt-BR" sz="1400" noProof="0" dirty="0"/>
                        <a:t> (AP, PA, AM,MA, BA, DF, MG, ES, RJ)</a:t>
                      </a:r>
                    </a:p>
                  </a:txBody>
                  <a:tcPr marL="59765" marR="59765" marT="29882" marB="29882"/>
                </a:tc>
                <a:tc>
                  <a:txBody>
                    <a:bodyPr/>
                    <a:lstStyle/>
                    <a:p>
                      <a:r>
                        <a:rPr lang="pt-BR" sz="1400" noProof="0"/>
                        <a:t>Camarà de bilro, Camarà do Matto, Pau Forquiham Oinguaciba  Pau-Puente </a:t>
                      </a:r>
                      <a:br>
                        <a:rPr lang="pt-BR" sz="1400" noProof="0"/>
                      </a:br>
                      <a:r>
                        <a:rPr lang="pt-BR" sz="1400" noProof="0"/>
                        <a:t>Pau-pereira, Quinarana(“false quinine”), Quina-quina (</a:t>
                      </a:r>
                    </a:p>
                    <a:p>
                      <a:r>
                        <a:rPr lang="pt-BR" sz="1400" noProof="0"/>
                        <a:t>bitterness of quinine), Acariquara branca</a:t>
                      </a:r>
                    </a:p>
                    <a:p>
                      <a:endParaRPr lang="pt-BR" sz="1600" noProof="0"/>
                    </a:p>
                  </a:txBody>
                  <a:tcPr marL="59765" marR="59765" marT="29882" marB="29882"/>
                </a:tc>
                <a:extLst>
                  <a:ext uri="{0D108BD9-81ED-4DB2-BD59-A6C34878D82A}">
                    <a16:rowId xmlns:a16="http://schemas.microsoft.com/office/drawing/2014/main" val="1940073713"/>
                  </a:ext>
                </a:extLst>
              </a:tr>
              <a:tr h="541445">
                <a:tc>
                  <a:txBody>
                    <a:bodyPr/>
                    <a:lstStyle/>
                    <a:p>
                      <a:r>
                        <a:rPr lang="pt-BR" sz="1400" noProof="0"/>
                        <a:t>G. Reticulatum A.H. Gentry</a:t>
                      </a:r>
                      <a:endParaRPr lang="pt-BR" sz="1400" i="1" noProof="0"/>
                    </a:p>
                  </a:txBody>
                  <a:tcPr marL="59765" marR="59765" marT="29882" marB="29882"/>
                </a:tc>
                <a:tc>
                  <a:txBody>
                    <a:bodyPr/>
                    <a:lstStyle/>
                    <a:p>
                      <a:endParaRPr lang="pt-BR" sz="2400" noProof="0"/>
                    </a:p>
                  </a:txBody>
                  <a:tcPr marL="59765" marR="59765" marT="29882" marB="29882"/>
                </a:tc>
                <a:tc>
                  <a:txBody>
                    <a:bodyPr/>
                    <a:lstStyle/>
                    <a:p>
                      <a:r>
                        <a:rPr lang="pt-BR" sz="1400" noProof="0" dirty="0"/>
                        <a:t>Sul</a:t>
                      </a:r>
                      <a:r>
                        <a:rPr lang="pt-BR" sz="1400" baseline="0" noProof="0" dirty="0"/>
                        <a:t> da</a:t>
                      </a:r>
                      <a:r>
                        <a:rPr lang="pt-BR" sz="1400" noProof="0" dirty="0"/>
                        <a:t> Venezuela, Peru, Norte</a:t>
                      </a:r>
                      <a:r>
                        <a:rPr lang="pt-BR" sz="1400" baseline="0" noProof="0" dirty="0"/>
                        <a:t> do </a:t>
                      </a:r>
                      <a:r>
                        <a:rPr lang="pt-BR" sz="1400" noProof="0" dirty="0"/>
                        <a:t>Brasil (AC, RO) ao Norte</a:t>
                      </a:r>
                      <a:r>
                        <a:rPr lang="pt-BR" sz="1400" baseline="0" noProof="0" dirty="0"/>
                        <a:t> da</a:t>
                      </a:r>
                      <a:r>
                        <a:rPr lang="pt-BR" sz="1400" noProof="0" dirty="0"/>
                        <a:t> Bolívia</a:t>
                      </a:r>
                    </a:p>
                  </a:txBody>
                  <a:tcPr marL="59765" marR="59765" marT="29882" marB="29882"/>
                </a:tc>
                <a:tc>
                  <a:txBody>
                    <a:bodyPr/>
                    <a:lstStyle/>
                    <a:p>
                      <a:endParaRPr lang="pt-BR" sz="2400" noProof="0"/>
                    </a:p>
                  </a:txBody>
                  <a:tcPr marL="59765" marR="59765" marT="29882" marB="29882"/>
                </a:tc>
                <a:extLst>
                  <a:ext uri="{0D108BD9-81ED-4DB2-BD59-A6C34878D82A}">
                    <a16:rowId xmlns:a16="http://schemas.microsoft.com/office/drawing/2014/main" val="675315196"/>
                  </a:ext>
                </a:extLst>
              </a:tr>
              <a:tr h="541445">
                <a:tc>
                  <a:txBody>
                    <a:bodyPr/>
                    <a:lstStyle/>
                    <a:p>
                      <a:r>
                        <a:rPr lang="pt-BR" sz="1400" noProof="0"/>
                        <a:t>G. Sericeum Benth &amp; Hook. F. </a:t>
                      </a:r>
                      <a:endParaRPr lang="pt-BR" sz="1400" i="1" noProof="0"/>
                    </a:p>
                  </a:txBody>
                  <a:tcPr marL="59765" marR="59765" marT="29882" marB="29882"/>
                </a:tc>
                <a:tc>
                  <a:txBody>
                    <a:bodyPr/>
                    <a:lstStyle/>
                    <a:p>
                      <a:endParaRPr lang="pt-BR" sz="2400" noProof="0"/>
                    </a:p>
                  </a:txBody>
                  <a:tcPr marL="59765" marR="59765" marT="29882" marB="29882"/>
                </a:tc>
                <a:tc>
                  <a:txBody>
                    <a:bodyPr/>
                    <a:lstStyle/>
                    <a:p>
                      <a:r>
                        <a:rPr lang="pt-BR" sz="1400" noProof="0" dirty="0"/>
                        <a:t>América do</a:t>
                      </a:r>
                      <a:r>
                        <a:rPr lang="pt-BR" sz="1400" baseline="0" noProof="0" dirty="0"/>
                        <a:t> Sul</a:t>
                      </a:r>
                      <a:r>
                        <a:rPr lang="pt-BR" sz="1400" noProof="0" dirty="0"/>
                        <a:t>: Guianas, Brasil (AP, AM, AC, RO, MA)</a:t>
                      </a:r>
                    </a:p>
                  </a:txBody>
                  <a:tcPr marL="59765" marR="59765" marT="29882" marB="29882"/>
                </a:tc>
                <a:tc>
                  <a:txBody>
                    <a:bodyPr/>
                    <a:lstStyle/>
                    <a:p>
                      <a:endParaRPr lang="pt-BR" sz="2400" noProof="0"/>
                    </a:p>
                  </a:txBody>
                  <a:tcPr marL="59765" marR="59765" marT="29882" marB="29882"/>
                </a:tc>
                <a:extLst>
                  <a:ext uri="{0D108BD9-81ED-4DB2-BD59-A6C34878D82A}">
                    <a16:rowId xmlns:a16="http://schemas.microsoft.com/office/drawing/2014/main" val="1214527068"/>
                  </a:ext>
                </a:extLst>
              </a:tr>
              <a:tr h="541445">
                <a:tc>
                  <a:txBody>
                    <a:bodyPr/>
                    <a:lstStyle/>
                    <a:p>
                      <a:r>
                        <a:rPr lang="pt-BR" sz="1400" noProof="0"/>
                        <a:t>G. Urceolatum A.H. Gentry</a:t>
                      </a:r>
                      <a:endParaRPr lang="pt-BR" sz="1400" i="1" noProof="0"/>
                    </a:p>
                  </a:txBody>
                  <a:tcPr marL="59765" marR="59765" marT="29882" marB="29882"/>
                </a:tc>
                <a:tc>
                  <a:txBody>
                    <a:bodyPr/>
                    <a:lstStyle/>
                    <a:p>
                      <a:endParaRPr lang="pt-BR" sz="2400" noProof="0"/>
                    </a:p>
                  </a:txBody>
                  <a:tcPr marL="59765" marR="59765" marT="29882" marB="29882"/>
                </a:tc>
                <a:tc>
                  <a:txBody>
                    <a:bodyPr/>
                    <a:lstStyle/>
                    <a:p>
                      <a:r>
                        <a:rPr lang="pt-BR" sz="1400" noProof="0" dirty="0"/>
                        <a:t>Norte</a:t>
                      </a:r>
                      <a:r>
                        <a:rPr lang="pt-BR" sz="1400" baseline="0" noProof="0" dirty="0"/>
                        <a:t> </a:t>
                      </a:r>
                      <a:r>
                        <a:rPr lang="pt-BR" sz="1400" baseline="0" noProof="0"/>
                        <a:t>do </a:t>
                      </a:r>
                      <a:r>
                        <a:rPr lang="pt-BR" sz="1400" noProof="0"/>
                        <a:t>Brasil </a:t>
                      </a:r>
                      <a:r>
                        <a:rPr lang="pt-BR" sz="1400" noProof="0" dirty="0"/>
                        <a:t>(PA,AM)</a:t>
                      </a:r>
                    </a:p>
                  </a:txBody>
                  <a:tcPr marL="59765" marR="59765" marT="29882" marB="29882"/>
                </a:tc>
                <a:tc>
                  <a:txBody>
                    <a:bodyPr/>
                    <a:lstStyle/>
                    <a:p>
                      <a:endParaRPr lang="pt-BR" sz="2400" noProof="0" dirty="0"/>
                    </a:p>
                  </a:txBody>
                  <a:tcPr marL="59765" marR="59765" marT="29882" marB="29882"/>
                </a:tc>
                <a:extLst>
                  <a:ext uri="{0D108BD9-81ED-4DB2-BD59-A6C34878D82A}">
                    <a16:rowId xmlns:a16="http://schemas.microsoft.com/office/drawing/2014/main" val="1383841624"/>
                  </a:ext>
                </a:extLst>
              </a:tr>
            </a:tbl>
          </a:graphicData>
        </a:graphic>
      </p:graphicFrame>
    </p:spTree>
    <p:extLst>
      <p:ext uri="{BB962C8B-B14F-4D97-AF65-F5344CB8AC3E}">
        <p14:creationId xmlns:p14="http://schemas.microsoft.com/office/powerpoint/2010/main" val="306688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contenuto 9">
            <a:extLst>
              <a:ext uri="{FF2B5EF4-FFF2-40B4-BE49-F238E27FC236}">
                <a16:creationId xmlns:a16="http://schemas.microsoft.com/office/drawing/2014/main" id="{2BAB7C89-8F91-4660-8C6C-FFE4D60A3E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544" y="0"/>
            <a:ext cx="12114381" cy="6858000"/>
          </a:xfrm>
        </p:spPr>
      </p:pic>
      <p:sp>
        <p:nvSpPr>
          <p:cNvPr id="7" name="Titolo 6">
            <a:extLst>
              <a:ext uri="{FF2B5EF4-FFF2-40B4-BE49-F238E27FC236}">
                <a16:creationId xmlns:a16="http://schemas.microsoft.com/office/drawing/2014/main" id="{52E955B7-2475-40E8-BCA7-62084BED48DE}"/>
              </a:ext>
            </a:extLst>
          </p:cNvPr>
          <p:cNvSpPr>
            <a:spLocks noGrp="1"/>
          </p:cNvSpPr>
          <p:nvPr>
            <p:ph type="title"/>
          </p:nvPr>
        </p:nvSpPr>
        <p:spPr>
          <a:xfrm>
            <a:off x="764499" y="0"/>
            <a:ext cx="6589335" cy="874906"/>
          </a:xfrm>
        </p:spPr>
        <p:txBody>
          <a:bodyPr>
            <a:normAutofit fontScale="90000"/>
          </a:bodyPr>
          <a:lstStyle/>
          <a:p>
            <a:r>
              <a:rPr lang="pt-BR" dirty="0" err="1"/>
              <a:t>Cromatograma</a:t>
            </a:r>
            <a:r>
              <a:rPr lang="pt-BR" dirty="0"/>
              <a:t> do Pau-pereira</a:t>
            </a:r>
          </a:p>
        </p:txBody>
      </p:sp>
    </p:spTree>
    <p:extLst>
      <p:ext uri="{BB962C8B-B14F-4D97-AF65-F5344CB8AC3E}">
        <p14:creationId xmlns:p14="http://schemas.microsoft.com/office/powerpoint/2010/main" val="3053171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DBAED569-AB76-464B-A4C7-2E0D7AF4B47E}"/>
              </a:ext>
            </a:extLst>
          </p:cNvPr>
          <p:cNvGrpSpPr/>
          <p:nvPr/>
        </p:nvGrpSpPr>
        <p:grpSpPr>
          <a:xfrm>
            <a:off x="292739" y="1214337"/>
            <a:ext cx="4297678" cy="5943600"/>
            <a:chOff x="1192518" y="1186283"/>
            <a:chExt cx="3308982" cy="4227787"/>
          </a:xfrm>
        </p:grpSpPr>
        <p:sp>
          <p:nvSpPr>
            <p:cNvPr id="7" name="Esagono 6">
              <a:extLst>
                <a:ext uri="{FF2B5EF4-FFF2-40B4-BE49-F238E27FC236}">
                  <a16:creationId xmlns:a16="http://schemas.microsoft.com/office/drawing/2014/main" id="{B79CDEFD-CF04-4188-A1DA-F23ADC20E062}"/>
                </a:ext>
              </a:extLst>
            </p:cNvPr>
            <p:cNvSpPr/>
            <p:nvPr/>
          </p:nvSpPr>
          <p:spPr>
            <a:xfrm rot="5400000">
              <a:off x="1087395" y="1723958"/>
              <a:ext cx="3519227" cy="3308982"/>
            </a:xfrm>
            <a:prstGeom prst="hexagon">
              <a:avLst>
                <a:gd name="adj" fmla="val 25000"/>
                <a:gd name="vf" fmla="val 115470"/>
              </a:avLst>
            </a:prstGeom>
            <a:solidFill>
              <a:srgbClr val="78B49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dirty="0"/>
            </a:p>
          </p:txBody>
        </p:sp>
        <p:sp>
          <p:nvSpPr>
            <p:cNvPr id="8" name="Esagono 4">
              <a:extLst>
                <a:ext uri="{FF2B5EF4-FFF2-40B4-BE49-F238E27FC236}">
                  <a16:creationId xmlns:a16="http://schemas.microsoft.com/office/drawing/2014/main" id="{098F85E3-067F-40A2-ABF8-E28950BB08FD}"/>
                </a:ext>
              </a:extLst>
            </p:cNvPr>
            <p:cNvSpPr txBox="1"/>
            <p:nvPr/>
          </p:nvSpPr>
          <p:spPr>
            <a:xfrm>
              <a:off x="1250818" y="1186283"/>
              <a:ext cx="3192381" cy="422778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r>
                <a:rPr lang="pt-BR" sz="2400" b="1" dirty="0">
                  <a:solidFill>
                    <a:schemeClr val="bg1"/>
                  </a:solidFill>
                </a:rPr>
                <a:t>Atividade</a:t>
              </a:r>
              <a:br>
                <a:rPr lang="pt-BR" sz="2400" b="1" dirty="0">
                  <a:solidFill>
                    <a:schemeClr val="bg1"/>
                  </a:solidFill>
                </a:rPr>
              </a:br>
              <a:r>
                <a:rPr lang="pt-BR" sz="2400" b="1" dirty="0">
                  <a:solidFill>
                    <a:schemeClr val="bg1"/>
                  </a:solidFill>
                </a:rPr>
                <a:t>anticâncer</a:t>
              </a:r>
            </a:p>
            <a:p>
              <a:pPr algn="ctr" defTabSz="533400">
                <a:lnSpc>
                  <a:spcPct val="90000"/>
                </a:lnSpc>
                <a:spcBef>
                  <a:spcPct val="0"/>
                </a:spcBef>
                <a:spcAft>
                  <a:spcPct val="35000"/>
                </a:spcAft>
              </a:pPr>
              <a:r>
                <a:rPr lang="pt-BR" sz="1600" dirty="0">
                  <a:solidFill>
                    <a:schemeClr val="bg1"/>
                  </a:solidFill>
                </a:rPr>
                <a:t>Câncer de próstata, câncer de ovário em associação com quimioterapia (</a:t>
              </a:r>
              <a:r>
                <a:rPr lang="pt-BR" sz="1600" dirty="0" err="1">
                  <a:solidFill>
                    <a:schemeClr val="bg1"/>
                  </a:solidFill>
                </a:rPr>
                <a:t>Yu</a:t>
              </a:r>
              <a:r>
                <a:rPr lang="pt-BR" sz="1600" dirty="0">
                  <a:solidFill>
                    <a:schemeClr val="bg1"/>
                  </a:solidFill>
                </a:rPr>
                <a:t> e Chen, 2014)</a:t>
              </a:r>
            </a:p>
            <a:p>
              <a:pPr algn="ctr" defTabSz="533400">
                <a:lnSpc>
                  <a:spcPct val="90000"/>
                </a:lnSpc>
                <a:spcBef>
                  <a:spcPct val="0"/>
                </a:spcBef>
                <a:spcAft>
                  <a:spcPct val="35000"/>
                </a:spcAft>
              </a:pPr>
              <a:r>
                <a:rPr lang="pt-BR" sz="1600" dirty="0">
                  <a:solidFill>
                    <a:schemeClr val="bg1"/>
                  </a:solidFill>
                </a:rPr>
                <a:t>O mecanismo de ação baseado na indução de apoptose através da desestabilização do DNA de células cancerígenas.</a:t>
              </a:r>
            </a:p>
            <a:p>
              <a:pPr algn="ctr" defTabSz="533400">
                <a:lnSpc>
                  <a:spcPct val="90000"/>
                </a:lnSpc>
                <a:spcBef>
                  <a:spcPct val="0"/>
                </a:spcBef>
                <a:spcAft>
                  <a:spcPct val="35000"/>
                </a:spcAft>
              </a:pPr>
              <a:r>
                <a:rPr lang="pt-BR" sz="1600" dirty="0">
                  <a:solidFill>
                    <a:schemeClr val="bg1"/>
                  </a:solidFill>
                </a:rPr>
                <a:t>Parcialmente através da inibição da ativação de NF-</a:t>
              </a:r>
              <a:r>
                <a:rPr lang="pt-BR" sz="1600" dirty="0" err="1">
                  <a:solidFill>
                    <a:schemeClr val="bg1"/>
                  </a:solidFill>
                </a:rPr>
                <a:t>kB</a:t>
              </a:r>
              <a:r>
                <a:rPr lang="pt-BR" sz="1600" dirty="0">
                  <a:solidFill>
                    <a:schemeClr val="bg1"/>
                  </a:solidFill>
                </a:rPr>
                <a:t> em células de câncer de próstata e pode proteger contra CRPC.</a:t>
              </a:r>
            </a:p>
          </p:txBody>
        </p:sp>
      </p:grpSp>
      <p:grpSp>
        <p:nvGrpSpPr>
          <p:cNvPr id="10" name="Gruppo 9">
            <a:extLst>
              <a:ext uri="{FF2B5EF4-FFF2-40B4-BE49-F238E27FC236}">
                <a16:creationId xmlns:a16="http://schemas.microsoft.com/office/drawing/2014/main" id="{F0BCE9AE-D8AA-47DC-A927-F7FEB93AFCBE}"/>
              </a:ext>
            </a:extLst>
          </p:cNvPr>
          <p:cNvGrpSpPr/>
          <p:nvPr/>
        </p:nvGrpSpPr>
        <p:grpSpPr>
          <a:xfrm>
            <a:off x="7535068" y="-88677"/>
            <a:ext cx="2970214" cy="3936062"/>
            <a:chOff x="6469352" y="1743795"/>
            <a:chExt cx="3320733" cy="4227787"/>
          </a:xfrm>
        </p:grpSpPr>
        <p:sp>
          <p:nvSpPr>
            <p:cNvPr id="11" name="Esagono 10">
              <a:extLst>
                <a:ext uri="{FF2B5EF4-FFF2-40B4-BE49-F238E27FC236}">
                  <a16:creationId xmlns:a16="http://schemas.microsoft.com/office/drawing/2014/main" id="{DADBBC0D-E9EB-4D3B-93D5-F75BBFB60C20}"/>
                </a:ext>
              </a:extLst>
            </p:cNvPr>
            <p:cNvSpPr/>
            <p:nvPr/>
          </p:nvSpPr>
          <p:spPr>
            <a:xfrm rot="5400000">
              <a:off x="6364229" y="2013512"/>
              <a:ext cx="3519227" cy="3308982"/>
            </a:xfrm>
            <a:prstGeom prst="hexagon">
              <a:avLst>
                <a:gd name="adj" fmla="val 25000"/>
                <a:gd name="vf" fmla="val 115470"/>
              </a:avLst>
            </a:prstGeom>
            <a:solidFill>
              <a:schemeClr val="accent6">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dirty="0"/>
            </a:p>
          </p:txBody>
        </p:sp>
        <p:sp>
          <p:nvSpPr>
            <p:cNvPr id="12" name="Esagono 4">
              <a:extLst>
                <a:ext uri="{FF2B5EF4-FFF2-40B4-BE49-F238E27FC236}">
                  <a16:creationId xmlns:a16="http://schemas.microsoft.com/office/drawing/2014/main" id="{F32BBA34-D091-4AA0-A635-4A1519050737}"/>
                </a:ext>
              </a:extLst>
            </p:cNvPr>
            <p:cNvSpPr txBox="1"/>
            <p:nvPr/>
          </p:nvSpPr>
          <p:spPr>
            <a:xfrm>
              <a:off x="6481102" y="1743795"/>
              <a:ext cx="3308983" cy="422778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r>
                <a:rPr lang="pt-BR" sz="2000" b="1" dirty="0">
                  <a:solidFill>
                    <a:schemeClr val="bg1"/>
                  </a:solidFill>
                </a:rPr>
                <a:t>Atividade antimicrobiana</a:t>
              </a:r>
            </a:p>
            <a:p>
              <a:pPr algn="ctr" defTabSz="533400">
                <a:lnSpc>
                  <a:spcPct val="90000"/>
                </a:lnSpc>
                <a:spcBef>
                  <a:spcPct val="0"/>
                </a:spcBef>
                <a:spcAft>
                  <a:spcPct val="35000"/>
                </a:spcAft>
              </a:pPr>
              <a:r>
                <a:rPr lang="pt-BR" sz="1600" dirty="0">
                  <a:solidFill>
                    <a:schemeClr val="bg1"/>
                  </a:solidFill>
                </a:rPr>
                <a:t>contra </a:t>
              </a:r>
              <a:r>
                <a:rPr lang="pt-BR" sz="1600" dirty="0" err="1">
                  <a:solidFill>
                    <a:schemeClr val="bg1"/>
                  </a:solidFill>
                </a:rPr>
                <a:t>Staphylococcus</a:t>
              </a:r>
              <a:r>
                <a:rPr lang="pt-BR" sz="1600" dirty="0">
                  <a:solidFill>
                    <a:schemeClr val="bg1"/>
                  </a:solidFill>
                </a:rPr>
                <a:t> </a:t>
              </a:r>
              <a:r>
                <a:rPr lang="pt-BR" sz="1600" dirty="0" err="1">
                  <a:solidFill>
                    <a:schemeClr val="bg1"/>
                  </a:solidFill>
                </a:rPr>
                <a:t>multi</a:t>
              </a:r>
              <a:r>
                <a:rPr lang="pt-BR" sz="1600" dirty="0">
                  <a:solidFill>
                    <a:schemeClr val="bg1"/>
                  </a:solidFill>
                </a:rPr>
                <a:t>-droga-resistente (MIC) </a:t>
              </a:r>
              <a:r>
                <a:rPr lang="pt-BR" sz="1600" dirty="0" err="1">
                  <a:solidFill>
                    <a:schemeClr val="bg1"/>
                  </a:solidFill>
                </a:rPr>
                <a:t>of</a:t>
              </a:r>
              <a:r>
                <a:rPr lang="pt-BR" sz="1600" dirty="0">
                  <a:solidFill>
                    <a:schemeClr val="bg1"/>
                  </a:solidFill>
                </a:rPr>
                <a:t> 5 </a:t>
              </a:r>
              <a:r>
                <a:rPr lang="pt-BR" sz="1600" dirty="0" err="1">
                  <a:solidFill>
                    <a:schemeClr val="bg1"/>
                  </a:solidFill>
                </a:rPr>
                <a:t>μg</a:t>
              </a:r>
              <a:r>
                <a:rPr lang="pt-BR" sz="1600" dirty="0">
                  <a:solidFill>
                    <a:schemeClr val="bg1"/>
                  </a:solidFill>
                </a:rPr>
                <a:t>). </a:t>
              </a:r>
              <a:r>
                <a:rPr lang="pt-BR" sz="1600" dirty="0" err="1">
                  <a:solidFill>
                    <a:schemeClr val="bg1"/>
                  </a:solidFill>
                </a:rPr>
                <a:t>Pseudomonas</a:t>
              </a:r>
              <a:r>
                <a:rPr lang="pt-BR" sz="1600" dirty="0">
                  <a:solidFill>
                    <a:schemeClr val="bg1"/>
                  </a:solidFill>
                </a:rPr>
                <a:t> </a:t>
              </a:r>
              <a:r>
                <a:rPr lang="pt-BR" sz="1600" dirty="0" err="1">
                  <a:solidFill>
                    <a:schemeClr val="bg1"/>
                  </a:solidFill>
                </a:rPr>
                <a:t>aeruginosa</a:t>
              </a:r>
              <a:r>
                <a:rPr lang="pt-BR" sz="1600" dirty="0">
                  <a:solidFill>
                    <a:schemeClr val="bg1"/>
                  </a:solidFill>
                </a:rPr>
                <a:t> (MIC 20 </a:t>
              </a:r>
              <a:r>
                <a:rPr lang="pt-BR" sz="1600" dirty="0" err="1">
                  <a:solidFill>
                    <a:schemeClr val="bg1"/>
                  </a:solidFill>
                </a:rPr>
                <a:t>μg</a:t>
              </a:r>
              <a:r>
                <a:rPr lang="pt-BR" sz="1600" dirty="0">
                  <a:solidFill>
                    <a:schemeClr val="bg1"/>
                  </a:solidFill>
                </a:rPr>
                <a:t>) </a:t>
              </a:r>
              <a:br>
                <a:rPr lang="pt-BR" sz="1600" dirty="0">
                  <a:solidFill>
                    <a:schemeClr val="bg1"/>
                  </a:solidFill>
                </a:rPr>
              </a:br>
              <a:r>
                <a:rPr lang="pt-BR" sz="1600" dirty="0">
                  <a:solidFill>
                    <a:schemeClr val="bg1"/>
                  </a:solidFill>
                </a:rPr>
                <a:t>S. aureus (MIC 80 </a:t>
              </a:r>
              <a:r>
                <a:rPr lang="pt-BR" sz="1600" dirty="0" err="1">
                  <a:solidFill>
                    <a:schemeClr val="bg1"/>
                  </a:solidFill>
                </a:rPr>
                <a:t>μg</a:t>
              </a:r>
              <a:r>
                <a:rPr lang="pt-BR" sz="1600" dirty="0">
                  <a:solidFill>
                    <a:schemeClr val="bg1"/>
                  </a:solidFill>
                </a:rPr>
                <a:t>).</a:t>
              </a:r>
            </a:p>
          </p:txBody>
        </p:sp>
      </p:grpSp>
      <p:grpSp>
        <p:nvGrpSpPr>
          <p:cNvPr id="13" name="Gruppo 12">
            <a:extLst>
              <a:ext uri="{FF2B5EF4-FFF2-40B4-BE49-F238E27FC236}">
                <a16:creationId xmlns:a16="http://schemas.microsoft.com/office/drawing/2014/main" id="{DADD541E-6BFF-4A47-8435-6FA21B4AABB2}"/>
              </a:ext>
            </a:extLst>
          </p:cNvPr>
          <p:cNvGrpSpPr/>
          <p:nvPr/>
        </p:nvGrpSpPr>
        <p:grpSpPr>
          <a:xfrm>
            <a:off x="4119678" y="-182418"/>
            <a:ext cx="3175330" cy="4109408"/>
            <a:chOff x="1192516" y="1418055"/>
            <a:chExt cx="3308984" cy="4227787"/>
          </a:xfrm>
        </p:grpSpPr>
        <p:sp>
          <p:nvSpPr>
            <p:cNvPr id="14" name="Esagono 13">
              <a:extLst>
                <a:ext uri="{FF2B5EF4-FFF2-40B4-BE49-F238E27FC236}">
                  <a16:creationId xmlns:a16="http://schemas.microsoft.com/office/drawing/2014/main" id="{2AED31AC-CA05-4E47-8B63-3030D9FC253B}"/>
                </a:ext>
              </a:extLst>
            </p:cNvPr>
            <p:cNvSpPr/>
            <p:nvPr/>
          </p:nvSpPr>
          <p:spPr>
            <a:xfrm rot="5400000">
              <a:off x="1087395" y="1723958"/>
              <a:ext cx="3519227" cy="3308982"/>
            </a:xfrm>
            <a:prstGeom prst="hexagon">
              <a:avLst>
                <a:gd name="adj" fmla="val 25000"/>
                <a:gd name="vf" fmla="val 115470"/>
              </a:avLst>
            </a:pr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dirty="0"/>
            </a:p>
          </p:txBody>
        </p:sp>
        <p:sp>
          <p:nvSpPr>
            <p:cNvPr id="15" name="Esagono 4">
              <a:extLst>
                <a:ext uri="{FF2B5EF4-FFF2-40B4-BE49-F238E27FC236}">
                  <a16:creationId xmlns:a16="http://schemas.microsoft.com/office/drawing/2014/main" id="{FE68FDE5-5DA1-4D1A-B4D5-A356812BF323}"/>
                </a:ext>
              </a:extLst>
            </p:cNvPr>
            <p:cNvSpPr txBox="1"/>
            <p:nvPr/>
          </p:nvSpPr>
          <p:spPr>
            <a:xfrm>
              <a:off x="1192516" y="1418055"/>
              <a:ext cx="3308983" cy="422778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r>
                <a:rPr lang="pt-BR" sz="2000" b="1" dirty="0">
                  <a:solidFill>
                    <a:schemeClr val="bg1"/>
                  </a:solidFill>
                </a:rPr>
                <a:t>Atividade </a:t>
              </a:r>
              <a:r>
                <a:rPr lang="pt-BR" sz="2000" b="1" dirty="0" err="1">
                  <a:solidFill>
                    <a:schemeClr val="bg1"/>
                  </a:solidFill>
                </a:rPr>
                <a:t>antinociceptiva</a:t>
              </a:r>
              <a:br>
                <a:rPr lang="pt-BR" sz="2000" dirty="0">
                  <a:solidFill>
                    <a:schemeClr val="bg1"/>
                  </a:solidFill>
                </a:rPr>
              </a:br>
              <a:br>
                <a:rPr lang="pt-BR" sz="2000" dirty="0">
                  <a:solidFill>
                    <a:schemeClr val="bg1"/>
                  </a:solidFill>
                </a:rPr>
              </a:br>
              <a:r>
                <a:rPr lang="pt-BR" dirty="0">
                  <a:solidFill>
                    <a:schemeClr val="bg1"/>
                  </a:solidFill>
                </a:rPr>
                <a:t>O efeito </a:t>
              </a:r>
              <a:r>
                <a:rPr lang="pt-BR" dirty="0" err="1">
                  <a:solidFill>
                    <a:schemeClr val="bg1"/>
                  </a:solidFill>
                </a:rPr>
                <a:t>antinociceptivo</a:t>
              </a:r>
              <a:r>
                <a:rPr lang="pt-BR" dirty="0">
                  <a:solidFill>
                    <a:schemeClr val="bg1"/>
                  </a:solidFill>
                </a:rPr>
                <a:t> da fração diclorometano envolveu interação com o sistema serotoninérgico 5-HT1A.</a:t>
              </a:r>
              <a:endParaRPr lang="pt-BR" sz="1600" kern="1200" dirty="0">
                <a:solidFill>
                  <a:schemeClr val="bg1"/>
                </a:solidFill>
              </a:endParaRPr>
            </a:p>
          </p:txBody>
        </p:sp>
      </p:grpSp>
      <p:grpSp>
        <p:nvGrpSpPr>
          <p:cNvPr id="19" name="Gruppo 18">
            <a:extLst>
              <a:ext uri="{FF2B5EF4-FFF2-40B4-BE49-F238E27FC236}">
                <a16:creationId xmlns:a16="http://schemas.microsoft.com/office/drawing/2014/main" id="{C49D04CA-6D3E-4382-B055-C821EEFB17EC}"/>
              </a:ext>
            </a:extLst>
          </p:cNvPr>
          <p:cNvGrpSpPr/>
          <p:nvPr/>
        </p:nvGrpSpPr>
        <p:grpSpPr>
          <a:xfrm>
            <a:off x="5760545" y="2431702"/>
            <a:ext cx="3308983" cy="4227787"/>
            <a:chOff x="7100578" y="-23710"/>
            <a:chExt cx="3308983" cy="4227787"/>
          </a:xfrm>
        </p:grpSpPr>
        <p:sp>
          <p:nvSpPr>
            <p:cNvPr id="17" name="Esagono 16">
              <a:extLst>
                <a:ext uri="{FF2B5EF4-FFF2-40B4-BE49-F238E27FC236}">
                  <a16:creationId xmlns:a16="http://schemas.microsoft.com/office/drawing/2014/main" id="{EFDD25DB-BE99-45E1-B023-AF5C0269C636}"/>
                </a:ext>
              </a:extLst>
            </p:cNvPr>
            <p:cNvSpPr/>
            <p:nvPr/>
          </p:nvSpPr>
          <p:spPr>
            <a:xfrm rot="5400000">
              <a:off x="6995456" y="504433"/>
              <a:ext cx="3519227" cy="3308982"/>
            </a:xfrm>
            <a:prstGeom prst="hexagon">
              <a:avLst>
                <a:gd name="adj" fmla="val 25000"/>
                <a:gd name="vf" fmla="val 115470"/>
              </a:avLst>
            </a:prstGeom>
            <a:solidFill>
              <a:srgbClr val="5CA487"/>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dirty="0"/>
            </a:p>
          </p:txBody>
        </p:sp>
        <p:sp>
          <p:nvSpPr>
            <p:cNvPr id="18" name="Esagono 4">
              <a:extLst>
                <a:ext uri="{FF2B5EF4-FFF2-40B4-BE49-F238E27FC236}">
                  <a16:creationId xmlns:a16="http://schemas.microsoft.com/office/drawing/2014/main" id="{ECFA035F-A4FE-48FC-96BC-C8E20F90D0CC}"/>
                </a:ext>
              </a:extLst>
            </p:cNvPr>
            <p:cNvSpPr txBox="1"/>
            <p:nvPr/>
          </p:nvSpPr>
          <p:spPr>
            <a:xfrm>
              <a:off x="7100578" y="-23710"/>
              <a:ext cx="3296790" cy="422778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r>
                <a:rPr lang="pt-BR" sz="2000" b="1" dirty="0">
                  <a:solidFill>
                    <a:schemeClr val="bg1"/>
                  </a:solidFill>
                </a:rPr>
                <a:t>Atividade </a:t>
              </a:r>
              <a:r>
                <a:rPr lang="pt-BR" sz="2000" b="1" dirty="0" err="1">
                  <a:solidFill>
                    <a:schemeClr val="bg1"/>
                  </a:solidFill>
                </a:rPr>
                <a:t>anticolinesterásica</a:t>
              </a:r>
              <a:r>
                <a:rPr lang="pt-BR" sz="2000" b="1" dirty="0">
                  <a:solidFill>
                    <a:schemeClr val="bg1"/>
                  </a:solidFill>
                </a:rPr>
                <a:t> </a:t>
              </a:r>
              <a:br>
                <a:rPr lang="pt-BR" dirty="0">
                  <a:solidFill>
                    <a:schemeClr val="bg1"/>
                  </a:solidFill>
                </a:rPr>
              </a:br>
              <a:br>
                <a:rPr lang="pt-BR" dirty="0">
                  <a:solidFill>
                    <a:schemeClr val="bg1"/>
                  </a:solidFill>
                </a:rPr>
              </a:br>
              <a:r>
                <a:rPr lang="pt-BR" dirty="0">
                  <a:solidFill>
                    <a:schemeClr val="bg1"/>
                  </a:solidFill>
                </a:rPr>
                <a:t>O modelo é validado para o desenvolvimento de drogas utilizadas no tratamento sintomático da doença de Alzheimer.</a:t>
              </a:r>
            </a:p>
          </p:txBody>
        </p:sp>
      </p:grpSp>
      <p:grpSp>
        <p:nvGrpSpPr>
          <p:cNvPr id="24" name="Gruppo 23">
            <a:extLst>
              <a:ext uri="{FF2B5EF4-FFF2-40B4-BE49-F238E27FC236}">
                <a16:creationId xmlns:a16="http://schemas.microsoft.com/office/drawing/2014/main" id="{D8FCC2FD-FA55-46B9-ABB3-B474B46B8ABC}"/>
              </a:ext>
            </a:extLst>
          </p:cNvPr>
          <p:cNvGrpSpPr/>
          <p:nvPr/>
        </p:nvGrpSpPr>
        <p:grpSpPr>
          <a:xfrm>
            <a:off x="9438771" y="3857659"/>
            <a:ext cx="2616590" cy="3211729"/>
            <a:chOff x="9375711" y="3447760"/>
            <a:chExt cx="2616590" cy="3211729"/>
          </a:xfrm>
        </p:grpSpPr>
        <p:sp>
          <p:nvSpPr>
            <p:cNvPr id="22" name="Esagono 21">
              <a:extLst>
                <a:ext uri="{FF2B5EF4-FFF2-40B4-BE49-F238E27FC236}">
                  <a16:creationId xmlns:a16="http://schemas.microsoft.com/office/drawing/2014/main" id="{A86892D8-C982-4E4C-BA1A-AF6D6D5483C3}"/>
                </a:ext>
              </a:extLst>
            </p:cNvPr>
            <p:cNvSpPr/>
            <p:nvPr/>
          </p:nvSpPr>
          <p:spPr>
            <a:xfrm rot="5400000">
              <a:off x="9347788" y="3709017"/>
              <a:ext cx="2673456" cy="2615570"/>
            </a:xfrm>
            <a:prstGeom prst="hexagon">
              <a:avLst>
                <a:gd name="adj" fmla="val 25000"/>
                <a:gd name="vf" fmla="val 115470"/>
              </a:avLst>
            </a:prstGeom>
            <a:solidFill>
              <a:srgbClr val="274542"/>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dirty="0"/>
            </a:p>
          </p:txBody>
        </p:sp>
        <p:sp>
          <p:nvSpPr>
            <p:cNvPr id="23" name="Esagono 4">
              <a:extLst>
                <a:ext uri="{FF2B5EF4-FFF2-40B4-BE49-F238E27FC236}">
                  <a16:creationId xmlns:a16="http://schemas.microsoft.com/office/drawing/2014/main" id="{D41AE764-08E4-450B-B424-323A6549E944}"/>
                </a:ext>
              </a:extLst>
            </p:cNvPr>
            <p:cNvSpPr txBox="1"/>
            <p:nvPr/>
          </p:nvSpPr>
          <p:spPr>
            <a:xfrm>
              <a:off x="9375711" y="3447760"/>
              <a:ext cx="2605933" cy="321172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r>
                <a:rPr lang="pt-BR" dirty="0">
                  <a:solidFill>
                    <a:schemeClr val="bg1"/>
                  </a:solidFill>
                </a:rPr>
                <a:t>A busca por substâncias ativas é muito promissora, além de ser uma estratégia para a descoberta de novos antimaláricos.</a:t>
              </a:r>
              <a:endParaRPr lang="pt-BR" sz="2000" dirty="0">
                <a:solidFill>
                  <a:schemeClr val="bg1"/>
                </a:solidFill>
              </a:endParaRPr>
            </a:p>
          </p:txBody>
        </p:sp>
      </p:grpSp>
    </p:spTree>
    <p:extLst>
      <p:ext uri="{BB962C8B-B14F-4D97-AF65-F5344CB8AC3E}">
        <p14:creationId xmlns:p14="http://schemas.microsoft.com/office/powerpoint/2010/main" val="1540047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51CB63D-44D1-42D1-98C6-A065DB43F61F}"/>
              </a:ext>
            </a:extLst>
          </p:cNvPr>
          <p:cNvSpPr>
            <a:spLocks noGrp="1"/>
          </p:cNvSpPr>
          <p:nvPr>
            <p:ph type="title"/>
          </p:nvPr>
        </p:nvSpPr>
        <p:spPr/>
        <p:txBody>
          <a:bodyPr>
            <a:normAutofit/>
          </a:bodyPr>
          <a:lstStyle/>
          <a:p>
            <a:pPr algn="ctr"/>
            <a:r>
              <a:rPr lang="pt-BR" sz="3000" dirty="0"/>
              <a:t>Precisamos mudar a maneira como pensamos</a:t>
            </a:r>
          </a:p>
        </p:txBody>
      </p:sp>
      <p:sp>
        <p:nvSpPr>
          <p:cNvPr id="6" name="Segnaposto contenuto 5">
            <a:extLst>
              <a:ext uri="{FF2B5EF4-FFF2-40B4-BE49-F238E27FC236}">
                <a16:creationId xmlns:a16="http://schemas.microsoft.com/office/drawing/2014/main" id="{11486B95-7C87-4816-B160-07AB81794433}"/>
              </a:ext>
            </a:extLst>
          </p:cNvPr>
          <p:cNvSpPr>
            <a:spLocks noGrp="1"/>
          </p:cNvSpPr>
          <p:nvPr>
            <p:ph idx="1"/>
          </p:nvPr>
        </p:nvSpPr>
        <p:spPr>
          <a:xfrm>
            <a:off x="2459421" y="1905000"/>
            <a:ext cx="9165020" cy="4439774"/>
          </a:xfrm>
        </p:spPr>
        <p:txBody>
          <a:bodyPr>
            <a:normAutofit/>
          </a:bodyPr>
          <a:lstStyle/>
          <a:p>
            <a:r>
              <a:rPr lang="pt-BR" sz="2000" dirty="0"/>
              <a:t>A </a:t>
            </a:r>
            <a:r>
              <a:rPr lang="pt-BR" sz="2000" b="1" dirty="0"/>
              <a:t>definição de SAÚDE </a:t>
            </a:r>
            <a:r>
              <a:rPr lang="pt-BR" sz="2000" dirty="0"/>
              <a:t>foi recentemente atualizada</a:t>
            </a:r>
          </a:p>
          <a:p>
            <a:r>
              <a:rPr lang="pt-BR" sz="2000" dirty="0"/>
              <a:t>A distribuição da riqueza atual, não é mais sustentável. A diferença entre quem está bem e quem não está bem está ficando cada vez maior.</a:t>
            </a:r>
          </a:p>
          <a:p>
            <a:r>
              <a:rPr lang="pt-BR" sz="2000" dirty="0"/>
              <a:t>Precisamos investir em um processo que nos permita atender às necessidades da geração atual sem comprometer a possibilidade de futuro das próximas gerações.</a:t>
            </a:r>
          </a:p>
          <a:p>
            <a:r>
              <a:rPr lang="pt-BR" sz="2000" dirty="0"/>
              <a:t>E você cidadão comum? Você tem a responsabilidade de tomar a decisão agora. Pequenas e grandes  escolhas, dia após dia, podem determinar uma mudança de mentalidade.</a:t>
            </a:r>
          </a:p>
        </p:txBody>
      </p:sp>
    </p:spTree>
    <p:extLst>
      <p:ext uri="{BB962C8B-B14F-4D97-AF65-F5344CB8AC3E}">
        <p14:creationId xmlns:p14="http://schemas.microsoft.com/office/powerpoint/2010/main" val="2972790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9064C9B-17AD-4BE8-BA3A-3000AF7A2658}"/>
              </a:ext>
            </a:extLst>
          </p:cNvPr>
          <p:cNvSpPr>
            <a:spLocks noGrp="1"/>
          </p:cNvSpPr>
          <p:nvPr>
            <p:ph type="title"/>
          </p:nvPr>
        </p:nvSpPr>
        <p:spPr/>
        <p:txBody>
          <a:bodyPr/>
          <a:lstStyle/>
          <a:p>
            <a:endParaRPr lang="en-GB"/>
          </a:p>
        </p:txBody>
      </p:sp>
      <p:pic>
        <p:nvPicPr>
          <p:cNvPr id="7" name="Immagine 6">
            <a:extLst>
              <a:ext uri="{FF2B5EF4-FFF2-40B4-BE49-F238E27FC236}">
                <a16:creationId xmlns:a16="http://schemas.microsoft.com/office/drawing/2014/main" id="{AF64EC0E-D23A-455E-9AB3-FB42E9E82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510355"/>
          </a:xfrm>
          <a:prstGeom prst="rect">
            <a:avLst/>
          </a:prstGeom>
        </p:spPr>
      </p:pic>
      <p:sp>
        <p:nvSpPr>
          <p:cNvPr id="3" name="Segnaposto contenuto 2">
            <a:extLst>
              <a:ext uri="{FF2B5EF4-FFF2-40B4-BE49-F238E27FC236}">
                <a16:creationId xmlns:a16="http://schemas.microsoft.com/office/drawing/2014/main" id="{0D2FBEE0-4172-4C38-9102-78F7DBF891A9}"/>
              </a:ext>
            </a:extLst>
          </p:cNvPr>
          <p:cNvSpPr>
            <a:spLocks noGrp="1"/>
          </p:cNvSpPr>
          <p:nvPr>
            <p:ph idx="1"/>
          </p:nvPr>
        </p:nvSpPr>
        <p:spPr>
          <a:xfrm>
            <a:off x="7561899" y="4737671"/>
            <a:ext cx="4335570" cy="1883596"/>
          </a:xfrm>
        </p:spPr>
        <p:txBody>
          <a:bodyPr/>
          <a:lstStyle/>
          <a:p>
            <a:pPr marL="0" indent="0">
              <a:buNone/>
            </a:pPr>
            <a:r>
              <a:rPr lang="it-IT" dirty="0"/>
              <a:t>Via Mario Ponzio, 10</a:t>
            </a:r>
            <a:br>
              <a:rPr lang="it-IT" dirty="0"/>
            </a:br>
            <a:r>
              <a:rPr lang="it-IT" dirty="0"/>
              <a:t>10141 Torino</a:t>
            </a:r>
            <a:br>
              <a:rPr lang="it-IT" dirty="0"/>
            </a:br>
            <a:r>
              <a:rPr lang="it-IT" dirty="0"/>
              <a:t>Tel: +39-11-7706411</a:t>
            </a:r>
            <a:br>
              <a:rPr lang="it-IT" dirty="0"/>
            </a:br>
            <a:r>
              <a:rPr lang="it-IT" dirty="0"/>
              <a:t>Segreteria: +39-11-700711 / 7708801</a:t>
            </a:r>
            <a:br>
              <a:rPr lang="it-IT" dirty="0"/>
            </a:br>
            <a:r>
              <a:rPr lang="it-IT" dirty="0"/>
              <a:t>Fax: +39-11-7706414</a:t>
            </a:r>
            <a:br>
              <a:rPr lang="it-IT" dirty="0"/>
            </a:br>
            <a:r>
              <a:rPr lang="it-IT" dirty="0"/>
              <a:t>Mail: latorre@mauriziograndi.it </a:t>
            </a:r>
            <a:endParaRPr lang="en-GB" dirty="0"/>
          </a:p>
        </p:txBody>
      </p:sp>
      <p:sp>
        <p:nvSpPr>
          <p:cNvPr id="2" name="CasellaDiTesto 1">
            <a:extLst>
              <a:ext uri="{FF2B5EF4-FFF2-40B4-BE49-F238E27FC236}">
                <a16:creationId xmlns:a16="http://schemas.microsoft.com/office/drawing/2014/main" id="{C4B16998-547E-456D-A472-0B14E9949D5D}"/>
              </a:ext>
            </a:extLst>
          </p:cNvPr>
          <p:cNvSpPr txBox="1"/>
          <p:nvPr/>
        </p:nvSpPr>
        <p:spPr>
          <a:xfrm>
            <a:off x="489913" y="4718067"/>
            <a:ext cx="6779038" cy="1862048"/>
          </a:xfrm>
          <a:prstGeom prst="rect">
            <a:avLst/>
          </a:prstGeom>
          <a:noFill/>
        </p:spPr>
        <p:txBody>
          <a:bodyPr wrap="none" rtlCol="0">
            <a:spAutoFit/>
          </a:bodyPr>
          <a:lstStyle/>
          <a:p>
            <a:r>
              <a:rPr lang="it-IT" sz="11500" b="1" spc="-300" dirty="0" err="1">
                <a:ln w="0">
                  <a:solidFill>
                    <a:srgbClr val="91CDE1"/>
                  </a:solidFill>
                </a:ln>
                <a:solidFill>
                  <a:srgbClr val="78B49C"/>
                </a:solidFill>
                <a:effectLst>
                  <a:innerShdw blurRad="63500" dist="50800" dir="13500000">
                    <a:srgbClr val="000000">
                      <a:alpha val="50000"/>
                    </a:srgbClr>
                  </a:innerShdw>
                </a:effectLst>
              </a:rPr>
              <a:t>Obrigado</a:t>
            </a:r>
            <a:endParaRPr lang="en-GB" sz="11500" b="1" spc="-300" dirty="0">
              <a:ln w="0">
                <a:solidFill>
                  <a:srgbClr val="91CDE1"/>
                </a:solidFill>
              </a:ln>
              <a:solidFill>
                <a:srgbClr val="78B49C"/>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49642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785E1F-3CDB-495D-8A30-A7F3045C8FD2}"/>
              </a:ext>
            </a:extLst>
          </p:cNvPr>
          <p:cNvSpPr>
            <a:spLocks noGrp="1"/>
          </p:cNvSpPr>
          <p:nvPr>
            <p:ph type="title"/>
          </p:nvPr>
        </p:nvSpPr>
        <p:spPr>
          <a:xfrm>
            <a:off x="6542637" y="439176"/>
            <a:ext cx="5505133" cy="2098542"/>
          </a:xfrm>
        </p:spPr>
        <p:txBody>
          <a:bodyPr>
            <a:normAutofit/>
          </a:bodyPr>
          <a:lstStyle/>
          <a:p>
            <a:pPr algn="ctr"/>
            <a:r>
              <a:rPr lang="pt-BR" dirty="0"/>
              <a:t>Expectativa média de vida no </a:t>
            </a:r>
            <a:br>
              <a:rPr lang="pt-BR" dirty="0"/>
            </a:br>
            <a:r>
              <a:rPr lang="pt-BR" b="1" dirty="0"/>
              <a:t>Peru</a:t>
            </a:r>
            <a:r>
              <a:rPr lang="pt-BR" dirty="0"/>
              <a:t> e na </a:t>
            </a:r>
            <a:r>
              <a:rPr lang="pt-BR" b="1" dirty="0"/>
              <a:t>Colômbia</a:t>
            </a:r>
          </a:p>
        </p:txBody>
      </p:sp>
      <p:pic>
        <p:nvPicPr>
          <p:cNvPr id="7" name="Immagine 6">
            <a:extLst>
              <a:ext uri="{FF2B5EF4-FFF2-40B4-BE49-F238E27FC236}">
                <a16:creationId xmlns:a16="http://schemas.microsoft.com/office/drawing/2014/main" id="{C5393EEC-5FA6-492A-840C-D9AC20420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77" y="0"/>
            <a:ext cx="6377860" cy="3657600"/>
          </a:xfrm>
          <a:prstGeom prst="rect">
            <a:avLst/>
          </a:prstGeom>
        </p:spPr>
      </p:pic>
      <p:pic>
        <p:nvPicPr>
          <p:cNvPr id="5" name="Segnaposto contenuto 4">
            <a:extLst>
              <a:ext uri="{FF2B5EF4-FFF2-40B4-BE49-F238E27FC236}">
                <a16:creationId xmlns:a16="http://schemas.microsoft.com/office/drawing/2014/main" id="{492887E7-E500-4E7E-AB83-43DA3B19C0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69911" y="3087386"/>
            <a:ext cx="6377860" cy="3657600"/>
          </a:xfrm>
        </p:spPr>
      </p:pic>
    </p:spTree>
    <p:extLst>
      <p:ext uri="{BB962C8B-B14F-4D97-AF65-F5344CB8AC3E}">
        <p14:creationId xmlns:p14="http://schemas.microsoft.com/office/powerpoint/2010/main" val="60365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rgbClr val="91CDE1"/>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4" name="Rectangle 43">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6" name="Group 45">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7"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1"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Segnaposto contenuto 6">
            <a:extLst>
              <a:ext uri="{FF2B5EF4-FFF2-40B4-BE49-F238E27FC236}">
                <a16:creationId xmlns:a16="http://schemas.microsoft.com/office/drawing/2014/main" id="{5B44AC91-E028-4EE5-8196-73F227BFB3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445" r="37261"/>
          <a:stretch/>
        </p:blipFill>
        <p:spPr>
          <a:xfrm>
            <a:off x="-1555" y="1731"/>
            <a:ext cx="4671091" cy="6858000"/>
          </a:xfrm>
          <a:prstGeom prst="rect">
            <a:avLst/>
          </a:prstGeom>
        </p:spPr>
      </p:pic>
      <p:sp>
        <p:nvSpPr>
          <p:cNvPr id="5" name="Segnaposto testo 4">
            <a:extLst>
              <a:ext uri="{FF2B5EF4-FFF2-40B4-BE49-F238E27FC236}">
                <a16:creationId xmlns:a16="http://schemas.microsoft.com/office/drawing/2014/main" id="{C01B16F0-3A29-46CA-8502-1318DDE31199}"/>
              </a:ext>
            </a:extLst>
          </p:cNvPr>
          <p:cNvSpPr>
            <a:spLocks noGrp="1"/>
          </p:cNvSpPr>
          <p:nvPr>
            <p:ph type="body" sz="half" idx="2"/>
          </p:nvPr>
        </p:nvSpPr>
        <p:spPr>
          <a:xfrm>
            <a:off x="4836165" y="1410942"/>
            <a:ext cx="7328610" cy="5440156"/>
          </a:xfrm>
          <a:gradFill>
            <a:gsLst>
              <a:gs pos="0">
                <a:schemeClr val="bg2">
                  <a:tint val="90000"/>
                  <a:satMod val="92000"/>
                  <a:lumMod val="120000"/>
                </a:schemeClr>
              </a:gs>
              <a:gs pos="100000">
                <a:srgbClr val="91CDE1"/>
              </a:gs>
            </a:gsLst>
            <a:path path="circle">
              <a:fillToRect l="50000" t="50000" r="100000" b="100000"/>
            </a:path>
          </a:gradFill>
        </p:spPr>
        <p:txBody>
          <a:bodyPr vert="horz" lIns="91440" tIns="45720" rIns="91440" bIns="45720" rtlCol="0">
            <a:noAutofit/>
          </a:bodyPr>
          <a:lstStyle/>
          <a:p>
            <a:pPr>
              <a:buFont typeface="Wingdings 3" charset="2"/>
              <a:buChar char=""/>
            </a:pPr>
            <a:r>
              <a:rPr lang="pt-BR" sz="1800" dirty="0"/>
              <a:t> Os índios sabem exatamente como lidar como os efeitos da elevada altitude. </a:t>
            </a:r>
          </a:p>
          <a:p>
            <a:pPr>
              <a:buFont typeface="Wingdings 3" charset="2"/>
              <a:buChar char=""/>
            </a:pPr>
            <a:r>
              <a:rPr lang="pt-BR" sz="1800" dirty="0"/>
              <a:t> A </a:t>
            </a:r>
            <a:r>
              <a:rPr lang="pt-BR" sz="1800" b="1" dirty="0"/>
              <a:t>Coca</a:t>
            </a:r>
            <a:r>
              <a:rPr lang="pt-BR" sz="1800" dirty="0"/>
              <a:t> é a melhor medicina natural para combater o mal de altitude.</a:t>
            </a:r>
          </a:p>
          <a:p>
            <a:pPr>
              <a:buFont typeface="Wingdings 3" charset="2"/>
              <a:buChar char=""/>
            </a:pPr>
            <a:r>
              <a:rPr lang="pt-BR" sz="1800" dirty="0"/>
              <a:t> Ela foi até mesmo considerada sagrada por seus poderes curativos e ainda é usada como nos tempos dos incas.</a:t>
            </a:r>
          </a:p>
          <a:p>
            <a:pPr>
              <a:buFont typeface="Wingdings 3" charset="2"/>
              <a:buChar char=""/>
            </a:pPr>
            <a:r>
              <a:rPr lang="pt-BR" sz="1800" dirty="0"/>
              <a:t> Ela contém ferro, vitaminas A, B1, B2 e cálcio, além de outros nutrientes.</a:t>
            </a:r>
          </a:p>
          <a:p>
            <a:pPr>
              <a:buFont typeface="Wingdings 3" charset="2"/>
              <a:buChar char=""/>
            </a:pPr>
            <a:r>
              <a:rPr lang="pt-BR" sz="1800" dirty="0"/>
              <a:t> A Coca torna mais fácil a absorção de oxigênio pela corrente sanguínea, inibe a fome, combate a fatiga, dores de cabeça e pode aliviar o estômago.</a:t>
            </a:r>
          </a:p>
          <a:p>
            <a:pPr>
              <a:buFont typeface="Wingdings 3" charset="2"/>
              <a:buChar char=""/>
            </a:pPr>
            <a:r>
              <a:rPr lang="pt-BR" sz="1800" dirty="0"/>
              <a:t> Mastigar suas folhas (o que pode ser um pouco amargo) ou beber o chá (mate) é muito comum.</a:t>
            </a:r>
          </a:p>
          <a:p>
            <a:pPr>
              <a:buFont typeface="Wingdings 3" charset="2"/>
              <a:buChar char=""/>
            </a:pPr>
            <a:r>
              <a:rPr lang="pt-BR" sz="2000" b="1" i="1" dirty="0"/>
              <a:t> Como nós usamos as folhas de coca no mundo ocidental?</a:t>
            </a:r>
          </a:p>
        </p:txBody>
      </p:sp>
      <p:sp>
        <p:nvSpPr>
          <p:cNvPr id="73" name="Titolo 3">
            <a:extLst>
              <a:ext uri="{FF2B5EF4-FFF2-40B4-BE49-F238E27FC236}">
                <a16:creationId xmlns:a16="http://schemas.microsoft.com/office/drawing/2014/main" id="{9B1E2177-7445-4563-AE71-31D906FF79D2}"/>
              </a:ext>
            </a:extLst>
          </p:cNvPr>
          <p:cNvSpPr txBox="1">
            <a:spLocks/>
          </p:cNvSpPr>
          <p:nvPr/>
        </p:nvSpPr>
        <p:spPr>
          <a:xfrm>
            <a:off x="91440" y="677400"/>
            <a:ext cx="11757021" cy="594346"/>
          </a:xfrm>
          <a:prstGeom prst="rect">
            <a:avLst/>
          </a:prstGeom>
          <a:solidFill>
            <a:srgbClr val="91CDE1"/>
          </a:solidFill>
          <a:scene3d>
            <a:camera prst="orthographicFront"/>
            <a:lightRig rig="threePt" dir="t"/>
          </a:scene3d>
          <a:sp3d>
            <a:bevelT/>
          </a:sp3d>
        </p:spPr>
        <p:txBody>
          <a:bodyPr vert="horz" lIns="91440" tIns="45720" rIns="91440" bIns="45720" rtlCol="0" anchor="t">
            <a:normAutofit fontScale="77500" lnSpcReduction="20000"/>
          </a:bodyPr>
          <a:lstStyle>
            <a:lvl1pPr algn="l" defTabSz="457200" rtl="0" eaLnBrk="1" latinLnBrk="0" hangingPunct="1">
              <a:spcBef>
                <a:spcPct val="0"/>
              </a:spcBef>
              <a:buNone/>
              <a:defRPr sz="20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PT" sz="3200" b="1" dirty="0"/>
              <a:t>“Não é </a:t>
            </a:r>
            <a:r>
              <a:rPr lang="pt-PT" sz="3200" b="1" i="1" dirty="0" err="1"/>
              <a:t>soroche</a:t>
            </a:r>
            <a:r>
              <a:rPr lang="pt-PT" sz="3200" b="1" dirty="0"/>
              <a:t> (mal de altitude), é a emoção de estar tão perto do céu”</a:t>
            </a:r>
            <a:endParaRPr lang="pt-PT" sz="4800" b="1" dirty="0"/>
          </a:p>
        </p:txBody>
      </p:sp>
      <p:sp>
        <p:nvSpPr>
          <p:cNvPr id="4" name="Titolo 3">
            <a:extLst>
              <a:ext uri="{FF2B5EF4-FFF2-40B4-BE49-F238E27FC236}">
                <a16:creationId xmlns:a16="http://schemas.microsoft.com/office/drawing/2014/main" id="{C11BC5C9-BA98-4D67-AC4F-CEE6075601F2}"/>
              </a:ext>
            </a:extLst>
          </p:cNvPr>
          <p:cNvSpPr>
            <a:spLocks noGrp="1"/>
          </p:cNvSpPr>
          <p:nvPr>
            <p:ph type="title"/>
          </p:nvPr>
        </p:nvSpPr>
        <p:spPr>
          <a:xfrm>
            <a:off x="6537657" y="6902"/>
            <a:ext cx="5021516" cy="1280890"/>
          </a:xfrm>
        </p:spPr>
        <p:txBody>
          <a:bodyPr vert="horz" lIns="91440" tIns="45720" rIns="91440" bIns="45720" rtlCol="0" anchor="t">
            <a:normAutofit/>
          </a:bodyPr>
          <a:lstStyle/>
          <a:p>
            <a:pPr algn="ctr"/>
            <a:r>
              <a:rPr lang="en-US" sz="3600" b="1" dirty="0"/>
              <a:t>Coca</a:t>
            </a:r>
          </a:p>
        </p:txBody>
      </p:sp>
    </p:spTree>
    <p:extLst>
      <p:ext uri="{BB962C8B-B14F-4D97-AF65-F5344CB8AC3E}">
        <p14:creationId xmlns:p14="http://schemas.microsoft.com/office/powerpoint/2010/main" val="3368515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contenuto 11">
            <a:extLst>
              <a:ext uri="{FF2B5EF4-FFF2-40B4-BE49-F238E27FC236}">
                <a16:creationId xmlns:a16="http://schemas.microsoft.com/office/drawing/2014/main" id="{EFC15B11-02C3-4CDD-A864-7BAA1D934B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34" y="0"/>
            <a:ext cx="12175089" cy="6858000"/>
          </a:xfrm>
        </p:spPr>
      </p:pic>
    </p:spTree>
    <p:extLst>
      <p:ext uri="{BB962C8B-B14F-4D97-AF65-F5344CB8AC3E}">
        <p14:creationId xmlns:p14="http://schemas.microsoft.com/office/powerpoint/2010/main" val="377837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385B3E-ABA5-4196-AFD2-DDF45F2CB109}"/>
              </a:ext>
            </a:extLst>
          </p:cNvPr>
          <p:cNvSpPr>
            <a:spLocks noGrp="1"/>
          </p:cNvSpPr>
          <p:nvPr>
            <p:ph type="title"/>
          </p:nvPr>
        </p:nvSpPr>
        <p:spPr>
          <a:xfrm>
            <a:off x="2592925" y="624110"/>
            <a:ext cx="8911687" cy="736021"/>
          </a:xfrm>
        </p:spPr>
        <p:txBody>
          <a:bodyPr>
            <a:normAutofit/>
          </a:bodyPr>
          <a:lstStyle/>
          <a:p>
            <a:pPr algn="ctr"/>
            <a:r>
              <a:rPr lang="pt-BR" dirty="0"/>
              <a:t>Uma nova definição de </a:t>
            </a:r>
            <a:r>
              <a:rPr lang="pt-BR" b="1" dirty="0"/>
              <a:t>SAÚDE</a:t>
            </a:r>
          </a:p>
        </p:txBody>
      </p:sp>
      <p:sp>
        <p:nvSpPr>
          <p:cNvPr id="3" name="Segnaposto contenuto 2">
            <a:extLst>
              <a:ext uri="{FF2B5EF4-FFF2-40B4-BE49-F238E27FC236}">
                <a16:creationId xmlns:a16="http://schemas.microsoft.com/office/drawing/2014/main" id="{1FBA0C01-247F-4E35-8373-BAB738E27E5E}"/>
              </a:ext>
            </a:extLst>
          </p:cNvPr>
          <p:cNvSpPr>
            <a:spLocks noGrp="1"/>
          </p:cNvSpPr>
          <p:nvPr>
            <p:ph idx="1"/>
          </p:nvPr>
        </p:nvSpPr>
        <p:spPr>
          <a:xfrm>
            <a:off x="1987435" y="1450428"/>
            <a:ext cx="9395268" cy="5181599"/>
          </a:xfrm>
        </p:spPr>
        <p:txBody>
          <a:bodyPr>
            <a:normAutofit/>
          </a:bodyPr>
          <a:lstStyle/>
          <a:p>
            <a:r>
              <a:rPr lang="pt-BR" sz="2000" dirty="0"/>
              <a:t>Agora há uma nova definição de SAÚDE, apresentada em 2011, mas poucas pessoas sabem disso.</a:t>
            </a:r>
          </a:p>
          <a:p>
            <a:endParaRPr lang="pt-BR" sz="2000" dirty="0"/>
          </a:p>
          <a:p>
            <a:pPr marL="0" indent="0">
              <a:buNone/>
            </a:pPr>
            <a:endParaRPr lang="pt-BR" sz="2000" dirty="0"/>
          </a:p>
          <a:p>
            <a:pPr marL="0" indent="0">
              <a:buNone/>
            </a:pPr>
            <a:endParaRPr lang="pt-BR" sz="2000" dirty="0"/>
          </a:p>
          <a:p>
            <a:r>
              <a:rPr lang="pt-BR" sz="2000" dirty="0"/>
              <a:t>A nova definição pode direcionar a um </a:t>
            </a:r>
            <a:r>
              <a:rPr lang="pt-BR" sz="2000" b="1" dirty="0"/>
              <a:t>uso mais racional </a:t>
            </a:r>
            <a:r>
              <a:rPr lang="pt-BR" sz="2000" dirty="0"/>
              <a:t>dos recursos com resultados positivos na saúde das pessoas.</a:t>
            </a:r>
          </a:p>
          <a:p>
            <a:r>
              <a:rPr lang="pt-BR" sz="2000" dirty="0"/>
              <a:t>A “saúde é um direito do ser humano, ninguém deveria continuar doente ou morrer por causa da falta de recursos ou por não ter acesso aos serviços de saúde que necessitam”</a:t>
            </a:r>
            <a:br>
              <a:rPr lang="pt-BR" sz="2000" dirty="0"/>
            </a:br>
            <a:r>
              <a:rPr lang="pt-BR" sz="1600" b="1" dirty="0"/>
              <a:t>Diretor da OMS, o etíope </a:t>
            </a:r>
            <a:r>
              <a:rPr lang="pt-BR" sz="1600" b="1" dirty="0" err="1"/>
              <a:t>Tedros</a:t>
            </a:r>
            <a:r>
              <a:rPr lang="pt-BR" sz="1600" b="1" dirty="0"/>
              <a:t> </a:t>
            </a:r>
            <a:r>
              <a:rPr lang="pt-BR" sz="1600" b="1" dirty="0" err="1"/>
              <a:t>Adhanom</a:t>
            </a:r>
            <a:r>
              <a:rPr lang="pt-BR" sz="1600" b="1" dirty="0"/>
              <a:t> </a:t>
            </a:r>
            <a:r>
              <a:rPr lang="pt-BR" sz="1600" b="1" dirty="0" err="1"/>
              <a:t>Ghebreyesus</a:t>
            </a:r>
            <a:endParaRPr lang="pt-BR" sz="1600" b="1" dirty="0"/>
          </a:p>
          <a:p>
            <a:pPr marL="0" indent="0">
              <a:buNone/>
            </a:pPr>
            <a:endParaRPr lang="pt-BR" sz="2000" dirty="0"/>
          </a:p>
        </p:txBody>
      </p:sp>
      <p:sp>
        <p:nvSpPr>
          <p:cNvPr id="8" name="CasellaDiTesto 7">
            <a:extLst>
              <a:ext uri="{FF2B5EF4-FFF2-40B4-BE49-F238E27FC236}">
                <a16:creationId xmlns:a16="http://schemas.microsoft.com/office/drawing/2014/main" id="{9AA2AC4A-EE64-4295-B858-93440917269D}"/>
              </a:ext>
            </a:extLst>
          </p:cNvPr>
          <p:cNvSpPr txBox="1"/>
          <p:nvPr/>
        </p:nvSpPr>
        <p:spPr>
          <a:xfrm>
            <a:off x="1776700" y="2334685"/>
            <a:ext cx="9158595" cy="892552"/>
          </a:xfrm>
          <a:prstGeom prst="rect">
            <a:avLst/>
          </a:prstGeom>
          <a:solidFill>
            <a:schemeClr val="bg1">
              <a:alpha val="48000"/>
            </a:schemeClr>
          </a:solidFill>
        </p:spPr>
        <p:txBody>
          <a:bodyPr wrap="square" rtlCol="0">
            <a:spAutoFit/>
          </a:bodyPr>
          <a:lstStyle/>
          <a:p>
            <a:pPr algn="ctr"/>
            <a:r>
              <a:rPr lang="pt-BR" sz="2600" b="1" dirty="0"/>
              <a:t>“A capacidade de se adaptar e administrar diante de desafios sociais, físicos e emocionais”.</a:t>
            </a:r>
          </a:p>
        </p:txBody>
      </p:sp>
      <p:sp>
        <p:nvSpPr>
          <p:cNvPr id="6" name="Freccia a destra 5">
            <a:extLst>
              <a:ext uri="{FF2B5EF4-FFF2-40B4-BE49-F238E27FC236}">
                <a16:creationId xmlns:a16="http://schemas.microsoft.com/office/drawing/2014/main" id="{2AAD4095-83E2-4387-B0E3-8E08C467ABC4}"/>
              </a:ext>
            </a:extLst>
          </p:cNvPr>
          <p:cNvSpPr/>
          <p:nvPr/>
        </p:nvSpPr>
        <p:spPr>
          <a:xfrm>
            <a:off x="687388" y="2369954"/>
            <a:ext cx="1051035" cy="826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ccia a destra 10">
            <a:extLst>
              <a:ext uri="{FF2B5EF4-FFF2-40B4-BE49-F238E27FC236}">
                <a16:creationId xmlns:a16="http://schemas.microsoft.com/office/drawing/2014/main" id="{EFFCA77F-564B-4C56-81BF-E41C46BD6060}"/>
              </a:ext>
            </a:extLst>
          </p:cNvPr>
          <p:cNvSpPr/>
          <p:nvPr/>
        </p:nvSpPr>
        <p:spPr>
          <a:xfrm rot="10800000">
            <a:off x="10944176" y="2363072"/>
            <a:ext cx="1051035" cy="826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804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rgbClr val="91CDE1"/>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olo 1">
            <a:extLst>
              <a:ext uri="{FF2B5EF4-FFF2-40B4-BE49-F238E27FC236}">
                <a16:creationId xmlns:a16="http://schemas.microsoft.com/office/drawing/2014/main" id="{13819855-F3EB-459F-BC29-74F32865600C}"/>
              </a:ext>
            </a:extLst>
          </p:cNvPr>
          <p:cNvSpPr>
            <a:spLocks noGrp="1"/>
          </p:cNvSpPr>
          <p:nvPr>
            <p:ph type="title"/>
          </p:nvPr>
        </p:nvSpPr>
        <p:spPr>
          <a:xfrm>
            <a:off x="649223" y="117652"/>
            <a:ext cx="3869090" cy="1259894"/>
          </a:xfrm>
        </p:spPr>
        <p:txBody>
          <a:bodyPr>
            <a:noAutofit/>
          </a:bodyPr>
          <a:lstStyle/>
          <a:p>
            <a:r>
              <a:rPr lang="pt-BR" sz="2600" dirty="0"/>
              <a:t>A </a:t>
            </a:r>
            <a:r>
              <a:rPr lang="pt-BR" sz="2600" b="1" dirty="0"/>
              <a:t>SAÚDE</a:t>
            </a:r>
            <a:r>
              <a:rPr lang="pt-BR" sz="2600" dirty="0"/>
              <a:t> é um direito ou apenas um custo?</a:t>
            </a:r>
          </a:p>
        </p:txBody>
      </p:sp>
      <p:sp>
        <p:nvSpPr>
          <p:cNvPr id="18" name="Rectangle 17">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10" name="Segnaposto contenuto 5">
            <a:extLst>
              <a:ext uri="{FF2B5EF4-FFF2-40B4-BE49-F238E27FC236}">
                <a16:creationId xmlns:a16="http://schemas.microsoft.com/office/drawing/2014/main" id="{9C63CC8A-40B0-45D9-B5E2-D9482FE0D237}"/>
              </a:ext>
            </a:extLst>
          </p:cNvPr>
          <p:cNvPicPr>
            <a:picLocks noChangeAspect="1"/>
          </p:cNvPicPr>
          <p:nvPr/>
        </p:nvPicPr>
        <p:blipFill rotWithShape="1">
          <a:blip r:embed="rId3">
            <a:extLst>
              <a:ext uri="{28A0092B-C50C-407E-A947-70E740481C1C}">
                <a14:useLocalDpi xmlns:a14="http://schemas.microsoft.com/office/drawing/2010/main" val="0"/>
              </a:ext>
            </a:extLst>
          </a:blip>
          <a:srcRect r="1394"/>
          <a:stretch/>
        </p:blipFill>
        <p:spPr>
          <a:xfrm>
            <a:off x="4796520" y="1342040"/>
            <a:ext cx="7267657" cy="4827525"/>
          </a:xfrm>
          <a:prstGeom prst="rect">
            <a:avLst/>
          </a:prstGeom>
        </p:spPr>
      </p:pic>
      <p:sp>
        <p:nvSpPr>
          <p:cNvPr id="20"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C67CD395-3795-4105-A8EB-261C3A1AEEAC}"/>
              </a:ext>
            </a:extLst>
          </p:cNvPr>
          <p:cNvSpPr>
            <a:spLocks noGrp="1"/>
          </p:cNvSpPr>
          <p:nvPr>
            <p:ph idx="1"/>
          </p:nvPr>
        </p:nvSpPr>
        <p:spPr>
          <a:xfrm>
            <a:off x="458185" y="1074029"/>
            <a:ext cx="4436663" cy="5398309"/>
          </a:xfrm>
        </p:spPr>
        <p:txBody>
          <a:bodyPr>
            <a:noAutofit/>
          </a:bodyPr>
          <a:lstStyle/>
          <a:p>
            <a:pPr>
              <a:lnSpc>
                <a:spcPct val="120000"/>
              </a:lnSpc>
            </a:pPr>
            <a:r>
              <a:rPr lang="pt-BR" sz="1500" dirty="0"/>
              <a:t>As 64 pessoas mais ricas do mundo (dado de 2016) detêm metade da riqueza do planeta.</a:t>
            </a:r>
          </a:p>
          <a:p>
            <a:pPr>
              <a:lnSpc>
                <a:spcPct val="120000"/>
              </a:lnSpc>
            </a:pPr>
            <a:r>
              <a:rPr lang="pt-BR" sz="1500" dirty="0"/>
              <a:t>Em alguns países, até 70% dos custos de saúde são pagos diretamente pelo cidadãos.</a:t>
            </a:r>
          </a:p>
          <a:p>
            <a:pPr>
              <a:lnSpc>
                <a:spcPct val="120000"/>
              </a:lnSpc>
            </a:pPr>
            <a:r>
              <a:rPr lang="pt-BR" sz="1500" dirty="0"/>
              <a:t>A </a:t>
            </a:r>
            <a:r>
              <a:rPr lang="pt-BR" sz="1500" b="1" dirty="0"/>
              <a:t>OMS </a:t>
            </a:r>
            <a:r>
              <a:rPr lang="pt-BR" sz="1500" dirty="0"/>
              <a:t>afirma que “cerca de 100 milhões de pessoas vivem em um estado de </a:t>
            </a:r>
            <a:r>
              <a:rPr lang="pt-BR" sz="1500" i="1" dirty="0"/>
              <a:t>extrema pobreza </a:t>
            </a:r>
            <a:r>
              <a:rPr lang="pt-BR" sz="1500" dirty="0"/>
              <a:t>(com menos de US$ 1,90 por dia) devido aos custos de saúde”.</a:t>
            </a:r>
          </a:p>
          <a:p>
            <a:pPr>
              <a:lnSpc>
                <a:spcPct val="120000"/>
              </a:lnSpc>
            </a:pPr>
            <a:r>
              <a:rPr lang="pt-BR" sz="1500" dirty="0"/>
              <a:t>5,6 milhões de crianças com menos de cinco anos de idade morreram no ano passado </a:t>
            </a:r>
            <a:r>
              <a:rPr lang="pt-BR" sz="1500" dirty="0">
                <a:sym typeface="Wingdings" panose="05000000000000000000" pitchFamily="2" charset="2"/>
              </a:rPr>
              <a:t></a:t>
            </a:r>
            <a:r>
              <a:rPr lang="pt-BR" sz="1500" dirty="0"/>
              <a:t> 5.000 por dia, 1/3 delas morreram de doenças que poderiam ter sido prevenidas e tratadas como: </a:t>
            </a:r>
            <a:r>
              <a:rPr lang="pt-BR" sz="1500" b="1" dirty="0"/>
              <a:t>pneumonia, diarreia </a:t>
            </a:r>
            <a:r>
              <a:rPr lang="pt-BR" sz="1500" dirty="0"/>
              <a:t>e</a:t>
            </a:r>
            <a:r>
              <a:rPr lang="pt-BR" sz="1500" b="1" dirty="0"/>
              <a:t> malária.</a:t>
            </a:r>
            <a:endParaRPr lang="pt-BR" sz="1500" dirty="0">
              <a:highlight>
                <a:srgbClr val="FFFF00"/>
              </a:highlight>
            </a:endParaRPr>
          </a:p>
        </p:txBody>
      </p:sp>
    </p:spTree>
    <p:extLst>
      <p:ext uri="{BB962C8B-B14F-4D97-AF65-F5344CB8AC3E}">
        <p14:creationId xmlns:p14="http://schemas.microsoft.com/office/powerpoint/2010/main" val="405246374"/>
      </p:ext>
    </p:extLst>
  </p:cSld>
  <p:clrMapOvr>
    <a:masterClrMapping/>
  </p:clrMapOvr>
</p:sld>
</file>

<file path=ppt/theme/theme1.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3864</Words>
  <Application>Microsoft Office PowerPoint</Application>
  <PresentationFormat>Widescreen</PresentationFormat>
  <Paragraphs>307</Paragraphs>
  <Slides>45</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45</vt:i4>
      </vt:variant>
    </vt:vector>
  </HeadingPairs>
  <TitlesOfParts>
    <vt:vector size="52" baseType="lpstr">
      <vt:lpstr>Arial</vt:lpstr>
      <vt:lpstr>Calibri</vt:lpstr>
      <vt:lpstr>Century Gothic</vt:lpstr>
      <vt:lpstr>Mangal</vt:lpstr>
      <vt:lpstr>Wingdings</vt:lpstr>
      <vt:lpstr>Wingdings 3</vt:lpstr>
      <vt:lpstr>Filo</vt:lpstr>
      <vt:lpstr>Os Desafios da Medicina no século XXI e o Uso Intenso de Plantas Medicinais</vt:lpstr>
      <vt:lpstr>O Que é SAÚDE?</vt:lpstr>
      <vt:lpstr>Expectativa de vida</vt:lpstr>
      <vt:lpstr>Medicamentos opiáceos nos E.U.A.</vt:lpstr>
      <vt:lpstr>Expectativa média de vida no  Peru e na Colômbia</vt:lpstr>
      <vt:lpstr>Coca</vt:lpstr>
      <vt:lpstr>Presentazione standard di PowerPoint</vt:lpstr>
      <vt:lpstr>Uma nova definição de SAÚDE</vt:lpstr>
      <vt:lpstr>A SAÚDE é um direito ou apenas um custo?</vt:lpstr>
      <vt:lpstr>Presentazione standard di PowerPoint</vt:lpstr>
      <vt:lpstr>Nas fronteiras do Peru, Brasil e Bolívia vive a maior concentração de povos indígenas da Terra (que não têm contato com o mundo civilizado).</vt:lpstr>
      <vt:lpstr>A população indígena reconhecida pela ONU</vt:lpstr>
      <vt:lpstr>“As florestas tropicais podem responder a perguntas que ainda não fizemos”. Provérbio em Suriname </vt:lpstr>
      <vt:lpstr>Presentazione standard di PowerPoint</vt:lpstr>
      <vt:lpstr>Isso não é um supermercado</vt:lpstr>
      <vt:lpstr>A tribo Nahua</vt:lpstr>
      <vt:lpstr>Presentazione standard di PowerPoint</vt:lpstr>
      <vt:lpstr>Câncer de fígado </vt:lpstr>
      <vt:lpstr>Rodovia Oeste-Leste</vt:lpstr>
      <vt:lpstr>A rodovia que liga o Brasil ao Peru</vt:lpstr>
      <vt:lpstr>O próximo Sínodo anunciado pelo Papa Francisco será na Amazônia - outubro de 2019</vt:lpstr>
      <vt:lpstr>Os guardiões da Terra</vt:lpstr>
      <vt:lpstr>Presentazione standard di PowerPoint</vt:lpstr>
      <vt:lpstr>DIREITO DE PROPRIEDADE INTELECTUAL</vt:lpstr>
      <vt:lpstr>Acordo TRIPS – Os direitos de propriedade intelectual Relacionado a patentes</vt:lpstr>
      <vt:lpstr>Presentazione standard di PowerPoint</vt:lpstr>
      <vt:lpstr>O Projeto da Indústria farmacêutica</vt:lpstr>
      <vt:lpstr>A Amazon acabou de comprar uma farmácia online entrando no setor farmacêutico</vt:lpstr>
      <vt:lpstr>  Produtos farmacêuticos registrados de 1981 a 2002</vt:lpstr>
      <vt:lpstr>Mais de um quarto de todos os medicamentos encontrados nas prateleiras das farmácias contêm compostos vegetais.</vt:lpstr>
      <vt:lpstr>   </vt:lpstr>
      <vt:lpstr>DROGAS FARMACÊUTICAS DO TERCEIRO MILÊNIO</vt:lpstr>
      <vt:lpstr>The Pharmaceutical Industry</vt:lpstr>
      <vt:lpstr>Presentazione standard di PowerPoint</vt:lpstr>
      <vt:lpstr>Guerra química</vt:lpstr>
      <vt:lpstr>Se é amargo, é bom para você...</vt:lpstr>
      <vt:lpstr>TAXOL</vt:lpstr>
      <vt:lpstr>15% das 300.000 plantas conhecidas têm uma atividade terapêutica documentada, mas existem muitas outras…</vt:lpstr>
      <vt:lpstr>PAU-PEREIRA</vt:lpstr>
      <vt:lpstr>CARACTERÍSTICAS</vt:lpstr>
      <vt:lpstr>Presentazione standard di PowerPoint</vt:lpstr>
      <vt:lpstr>Cromatograma do Pau-pereira</vt:lpstr>
      <vt:lpstr>Presentazione standard di PowerPoint</vt:lpstr>
      <vt:lpstr>Precisamos mudar a maneira como pensamos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 Challanges for the XXI Century and Forceful Use of Medicinal Plants</dc:title>
  <dc:creator>Federica Rossi</dc:creator>
  <cp:lastModifiedBy>Federica Rossi</cp:lastModifiedBy>
  <cp:revision>47</cp:revision>
  <dcterms:created xsi:type="dcterms:W3CDTF">2018-07-27T16:44:17Z</dcterms:created>
  <dcterms:modified xsi:type="dcterms:W3CDTF">2018-08-29T09:09:14Z</dcterms:modified>
</cp:coreProperties>
</file>